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s/slide5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slides/slide5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slides/slide5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Default Extension="jpeg" ContentType="image/jpeg"/>
  <Override PartName="/ppt/slideLayouts/slideLayout3.xml" ContentType="application/vnd.openxmlformats-officedocument.presentationml.slideLayout+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slides/slide49.xml" ContentType="application/vnd.openxmlformats-officedocument.presentationml.slide+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Layouts/slideLayout8.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61"/>
  </p:notesMasterIdLst>
  <p:sldIdLst>
    <p:sldId id="308" r:id="rId2"/>
    <p:sldId id="268" r:id="rId3"/>
    <p:sldId id="270" r:id="rId4"/>
    <p:sldId id="356" r:id="rId5"/>
    <p:sldId id="350" r:id="rId6"/>
    <p:sldId id="351" r:id="rId7"/>
    <p:sldId id="352" r:id="rId8"/>
    <p:sldId id="353" r:id="rId9"/>
    <p:sldId id="354" r:id="rId10"/>
    <p:sldId id="355" r:id="rId11"/>
    <p:sldId id="326" r:id="rId12"/>
    <p:sldId id="327" r:id="rId13"/>
    <p:sldId id="328" r:id="rId14"/>
    <p:sldId id="329" r:id="rId15"/>
    <p:sldId id="330" r:id="rId16"/>
    <p:sldId id="331" r:id="rId17"/>
    <p:sldId id="332" r:id="rId18"/>
    <p:sldId id="333" r:id="rId19"/>
    <p:sldId id="334" r:id="rId20"/>
    <p:sldId id="335" r:id="rId21"/>
    <p:sldId id="336" r:id="rId22"/>
    <p:sldId id="337" r:id="rId23"/>
    <p:sldId id="338" r:id="rId24"/>
    <p:sldId id="339" r:id="rId25"/>
    <p:sldId id="340" r:id="rId26"/>
    <p:sldId id="275" r:id="rId27"/>
    <p:sldId id="276" r:id="rId28"/>
    <p:sldId id="277" r:id="rId29"/>
    <p:sldId id="278" r:id="rId30"/>
    <p:sldId id="281" r:id="rId31"/>
    <p:sldId id="282" r:id="rId32"/>
    <p:sldId id="285" r:id="rId33"/>
    <p:sldId id="286" r:id="rId34"/>
    <p:sldId id="291" r:id="rId35"/>
    <p:sldId id="292" r:id="rId36"/>
    <p:sldId id="293" r:id="rId37"/>
    <p:sldId id="294" r:id="rId38"/>
    <p:sldId id="295" r:id="rId39"/>
    <p:sldId id="297" r:id="rId40"/>
    <p:sldId id="298" r:id="rId41"/>
    <p:sldId id="299" r:id="rId42"/>
    <p:sldId id="300" r:id="rId43"/>
    <p:sldId id="341" r:id="rId44"/>
    <p:sldId id="342" r:id="rId45"/>
    <p:sldId id="343" r:id="rId46"/>
    <p:sldId id="345" r:id="rId47"/>
    <p:sldId id="346" r:id="rId48"/>
    <p:sldId id="347" r:id="rId49"/>
    <p:sldId id="319" r:id="rId50"/>
    <p:sldId id="320" r:id="rId51"/>
    <p:sldId id="321" r:id="rId52"/>
    <p:sldId id="322" r:id="rId53"/>
    <p:sldId id="324" r:id="rId54"/>
    <p:sldId id="348" r:id="rId55"/>
    <p:sldId id="349" r:id="rId56"/>
    <p:sldId id="344" r:id="rId57"/>
    <p:sldId id="304" r:id="rId58"/>
    <p:sldId id="305" r:id="rId59"/>
    <p:sldId id="265" r:id="rId60"/>
  </p:sldIdLst>
  <p:sldSz cx="9144000" cy="6858000" type="screen4x3"/>
  <p:notesSz cx="6858000" cy="9296400"/>
  <p:defaultTextStyle>
    <a:defPPr>
      <a:defRPr lang="es-AR"/>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75" d="100"/>
          <a:sy n="75" d="100"/>
        </p:scale>
        <p:origin x="-1218"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65138"/>
          </a:xfrm>
          <a:prstGeom prst="rect">
            <a:avLst/>
          </a:prstGeom>
        </p:spPr>
        <p:txBody>
          <a:bodyPr vert="horz" lIns="91440" tIns="45720" rIns="91440" bIns="45720" rtlCol="0"/>
          <a:lstStyle>
            <a:lvl1pPr algn="l" fontAlgn="auto">
              <a:spcBef>
                <a:spcPts val="0"/>
              </a:spcBef>
              <a:spcAft>
                <a:spcPts val="0"/>
              </a:spcAft>
              <a:defRPr sz="1200">
                <a:latin typeface="+mn-lt"/>
              </a:defRPr>
            </a:lvl1pPr>
          </a:lstStyle>
          <a:p>
            <a:pPr>
              <a:defRPr/>
            </a:pPr>
            <a:endParaRPr lang="es-AR"/>
          </a:p>
        </p:txBody>
      </p:sp>
      <p:sp>
        <p:nvSpPr>
          <p:cNvPr id="3" name="2 Marcador de fecha"/>
          <p:cNvSpPr>
            <a:spLocks noGrp="1"/>
          </p:cNvSpPr>
          <p:nvPr>
            <p:ph type="dt" idx="1"/>
          </p:nvPr>
        </p:nvSpPr>
        <p:spPr>
          <a:xfrm>
            <a:off x="3884613" y="0"/>
            <a:ext cx="2971800" cy="465138"/>
          </a:xfrm>
          <a:prstGeom prst="rect">
            <a:avLst/>
          </a:prstGeom>
        </p:spPr>
        <p:txBody>
          <a:bodyPr vert="horz" lIns="91440" tIns="45720" rIns="91440" bIns="45720" rtlCol="0"/>
          <a:lstStyle>
            <a:lvl1pPr algn="r" fontAlgn="auto">
              <a:spcBef>
                <a:spcPts val="0"/>
              </a:spcBef>
              <a:spcAft>
                <a:spcPts val="0"/>
              </a:spcAft>
              <a:defRPr sz="1200" smtClean="0">
                <a:latin typeface="+mn-lt"/>
              </a:defRPr>
            </a:lvl1pPr>
          </a:lstStyle>
          <a:p>
            <a:pPr>
              <a:defRPr/>
            </a:pPr>
            <a:fld id="{533CA5A9-1E1E-4CA7-8B69-C42303FB6278}" type="datetimeFigureOut">
              <a:rPr lang="es-AR"/>
              <a:pPr>
                <a:defRPr/>
              </a:pPr>
              <a:t>24/07/2012</a:t>
            </a:fld>
            <a:endParaRPr lang="es-AR"/>
          </a:p>
        </p:txBody>
      </p:sp>
      <p:sp>
        <p:nvSpPr>
          <p:cNvPr id="4" name="3 Marcador de imagen de diapositiva"/>
          <p:cNvSpPr>
            <a:spLocks noGrp="1" noRot="1" noChangeAspect="1"/>
          </p:cNvSpPr>
          <p:nvPr>
            <p:ph type="sldImg" idx="2"/>
          </p:nvPr>
        </p:nvSpPr>
        <p:spPr>
          <a:xfrm>
            <a:off x="1104900" y="696913"/>
            <a:ext cx="4648200" cy="3486150"/>
          </a:xfrm>
          <a:prstGeom prst="rect">
            <a:avLst/>
          </a:prstGeom>
          <a:noFill/>
          <a:ln w="12700">
            <a:solidFill>
              <a:prstClr val="black"/>
            </a:solidFill>
          </a:ln>
        </p:spPr>
        <p:txBody>
          <a:bodyPr vert="horz" lIns="91440" tIns="45720" rIns="91440" bIns="45720" rtlCol="0" anchor="ctr"/>
          <a:lstStyle/>
          <a:p>
            <a:pPr lvl="0"/>
            <a:endParaRPr lang="es-AR" noProof="0"/>
          </a:p>
        </p:txBody>
      </p:sp>
      <p:sp>
        <p:nvSpPr>
          <p:cNvPr id="5" name="4 Marcador de notas"/>
          <p:cNvSpPr>
            <a:spLocks noGrp="1"/>
          </p:cNvSpPr>
          <p:nvPr>
            <p:ph type="body" sz="quarter" idx="3"/>
          </p:nvPr>
        </p:nvSpPr>
        <p:spPr>
          <a:xfrm>
            <a:off x="685800" y="4416425"/>
            <a:ext cx="5486400" cy="4183063"/>
          </a:xfrm>
          <a:prstGeom prst="rect">
            <a:avLst/>
          </a:prstGeom>
        </p:spPr>
        <p:txBody>
          <a:bodyPr vert="horz" lIns="91440" tIns="45720" rIns="91440" bIns="45720" rtlCol="0">
            <a:normAutofit/>
          </a:bodyPr>
          <a:lstStyle/>
          <a:p>
            <a:pPr lvl="0"/>
            <a:r>
              <a:rPr lang="es-ES" noProof="0" smtClean="0"/>
              <a:t>Haga clic para modificar el estilo de texto del patrón</a:t>
            </a:r>
          </a:p>
          <a:p>
            <a:pPr lvl="1"/>
            <a:r>
              <a:rPr lang="es-ES" noProof="0" smtClean="0"/>
              <a:t>Segundo nivel</a:t>
            </a:r>
          </a:p>
          <a:p>
            <a:pPr lvl="2"/>
            <a:r>
              <a:rPr lang="es-ES" noProof="0" smtClean="0"/>
              <a:t>Tercer nivel</a:t>
            </a:r>
          </a:p>
          <a:p>
            <a:pPr lvl="3"/>
            <a:r>
              <a:rPr lang="es-ES" noProof="0" smtClean="0"/>
              <a:t>Cuarto nivel</a:t>
            </a:r>
          </a:p>
          <a:p>
            <a:pPr lvl="4"/>
            <a:r>
              <a:rPr lang="es-ES" noProof="0" smtClean="0"/>
              <a:t>Quinto nivel</a:t>
            </a:r>
            <a:endParaRPr lang="es-AR" noProof="0"/>
          </a:p>
        </p:txBody>
      </p:sp>
      <p:sp>
        <p:nvSpPr>
          <p:cNvPr id="6" name="5 Marcador de pie de página"/>
          <p:cNvSpPr>
            <a:spLocks noGrp="1"/>
          </p:cNvSpPr>
          <p:nvPr>
            <p:ph type="ftr" sz="quarter" idx="4"/>
          </p:nvPr>
        </p:nvSpPr>
        <p:spPr>
          <a:xfrm>
            <a:off x="0" y="8829675"/>
            <a:ext cx="2971800" cy="465138"/>
          </a:xfrm>
          <a:prstGeom prst="rect">
            <a:avLst/>
          </a:prstGeom>
        </p:spPr>
        <p:txBody>
          <a:bodyPr vert="horz" lIns="91440" tIns="45720" rIns="91440" bIns="45720" rtlCol="0" anchor="b"/>
          <a:lstStyle>
            <a:lvl1pPr algn="l" fontAlgn="auto">
              <a:spcBef>
                <a:spcPts val="0"/>
              </a:spcBef>
              <a:spcAft>
                <a:spcPts val="0"/>
              </a:spcAft>
              <a:defRPr sz="1200">
                <a:latin typeface="+mn-lt"/>
              </a:defRPr>
            </a:lvl1pPr>
          </a:lstStyle>
          <a:p>
            <a:pPr>
              <a:defRPr/>
            </a:pPr>
            <a:endParaRPr lang="es-AR"/>
          </a:p>
        </p:txBody>
      </p:sp>
      <p:sp>
        <p:nvSpPr>
          <p:cNvPr id="7" name="6 Marcador de número de diapositiva"/>
          <p:cNvSpPr>
            <a:spLocks noGrp="1"/>
          </p:cNvSpPr>
          <p:nvPr>
            <p:ph type="sldNum" sz="quarter" idx="5"/>
          </p:nvPr>
        </p:nvSpPr>
        <p:spPr>
          <a:xfrm>
            <a:off x="3884613" y="8829675"/>
            <a:ext cx="2971800" cy="465138"/>
          </a:xfrm>
          <a:prstGeom prst="rect">
            <a:avLst/>
          </a:prstGeom>
        </p:spPr>
        <p:txBody>
          <a:bodyPr vert="horz" lIns="91440" tIns="45720" rIns="91440" bIns="45720" rtlCol="0" anchor="b"/>
          <a:lstStyle>
            <a:lvl1pPr algn="r" fontAlgn="auto">
              <a:spcBef>
                <a:spcPts val="0"/>
              </a:spcBef>
              <a:spcAft>
                <a:spcPts val="0"/>
              </a:spcAft>
              <a:defRPr sz="1200" smtClean="0">
                <a:latin typeface="+mn-lt"/>
              </a:defRPr>
            </a:lvl1pPr>
          </a:lstStyle>
          <a:p>
            <a:pPr>
              <a:defRPr/>
            </a:pPr>
            <a:fld id="{7B864073-36BD-4B5C-B9DD-FA8228B262D4}" type="slidenum">
              <a:rPr lang="es-AR"/>
              <a:pPr>
                <a:defRPr/>
              </a:pPr>
              <a:t>‹#›</a:t>
            </a:fld>
            <a:endParaRPr lang="es-AR"/>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Rectangle 7"/>
          <p:cNvSpPr txBox="1">
            <a:spLocks noGrp="1" noChangeArrowheads="1"/>
          </p:cNvSpPr>
          <p:nvPr/>
        </p:nvSpPr>
        <p:spPr bwMode="auto">
          <a:xfrm>
            <a:off x="3884613" y="8829675"/>
            <a:ext cx="2971800" cy="465138"/>
          </a:xfrm>
          <a:prstGeom prst="rect">
            <a:avLst/>
          </a:prstGeom>
          <a:noFill/>
          <a:ln w="9525">
            <a:noFill/>
            <a:miter lim="800000"/>
            <a:headEnd/>
            <a:tailEnd/>
          </a:ln>
        </p:spPr>
        <p:txBody>
          <a:bodyPr anchor="b"/>
          <a:lstStyle/>
          <a:p>
            <a:pPr algn="r"/>
            <a:fld id="{4FE3AB29-871D-4F30-A711-5B9F4F3D3469}" type="slidenum">
              <a:rPr lang="es-ES" sz="1200">
                <a:latin typeface="Calibri" pitchFamily="34" charset="0"/>
              </a:rPr>
              <a:pPr algn="r"/>
              <a:t>11</a:t>
            </a:fld>
            <a:endParaRPr lang="es-ES" sz="1200">
              <a:latin typeface="Calibri" pitchFamily="34" charset="0"/>
            </a:endParaRPr>
          </a:p>
        </p:txBody>
      </p:sp>
      <p:sp>
        <p:nvSpPr>
          <p:cNvPr id="27650" name="Rectangle 2"/>
          <p:cNvSpPr>
            <a:spLocks noGrp="1" noRot="1" noChangeAspect="1" noChangeArrowheads="1" noTextEdit="1"/>
          </p:cNvSpPr>
          <p:nvPr>
            <p:ph type="sldImg"/>
          </p:nvPr>
        </p:nvSpPr>
        <p:spPr bwMode="auto">
          <a:xfrm>
            <a:off x="1084263" y="695325"/>
            <a:ext cx="4618037" cy="3463925"/>
          </a:xfrm>
          <a:noFill/>
          <a:ln cap="flat">
            <a:solidFill>
              <a:srgbClr val="000000"/>
            </a:solidFill>
            <a:miter lim="800000"/>
            <a:headEnd/>
            <a:tailEnd/>
          </a:ln>
        </p:spPr>
      </p:sp>
      <p:sp>
        <p:nvSpPr>
          <p:cNvPr id="27651" name="Rectangle 3"/>
          <p:cNvSpPr>
            <a:spLocks noGrp="1" noChangeArrowheads="1"/>
          </p:cNvSpPr>
          <p:nvPr>
            <p:ph type="body" idx="1"/>
          </p:nvPr>
        </p:nvSpPr>
        <p:spPr bwMode="auto">
          <a:xfrm>
            <a:off x="892175" y="4391025"/>
            <a:ext cx="5048250" cy="4238625"/>
          </a:xfrm>
          <a:noFill/>
        </p:spPr>
        <p:txBody>
          <a:bodyPr wrap="square" lIns="90488" tIns="44450" rIns="90488" bIns="44450" numCol="1" anchor="t" anchorCtr="0" compatLnSpc="1">
            <a:prstTxWarp prst="textNoShape">
              <a:avLst/>
            </a:prstTxWarp>
          </a:bodyPr>
          <a:lstStyle/>
          <a:p>
            <a:pPr>
              <a:spcBef>
                <a:spcPct val="0"/>
              </a:spcBef>
            </a:pPr>
            <a:endParaRPr lang="es-ES"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49"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53250"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a:spcBef>
                <a:spcPct val="0"/>
              </a:spcBef>
            </a:pPr>
            <a:endParaRPr lang="es-ES"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5" name="Rectangle 7"/>
          <p:cNvSpPr txBox="1">
            <a:spLocks noGrp="1" noChangeArrowheads="1"/>
          </p:cNvSpPr>
          <p:nvPr/>
        </p:nvSpPr>
        <p:spPr bwMode="auto">
          <a:xfrm>
            <a:off x="3884613" y="8829675"/>
            <a:ext cx="2971800" cy="465138"/>
          </a:xfrm>
          <a:prstGeom prst="rect">
            <a:avLst/>
          </a:prstGeom>
          <a:noFill/>
          <a:ln w="9525">
            <a:noFill/>
            <a:miter lim="800000"/>
            <a:headEnd/>
            <a:tailEnd/>
          </a:ln>
        </p:spPr>
        <p:txBody>
          <a:bodyPr anchor="b"/>
          <a:lstStyle/>
          <a:p>
            <a:pPr algn="r"/>
            <a:fld id="{D767C71B-6029-4F4E-B376-49395D2251C3}" type="slidenum">
              <a:rPr lang="es-ES" sz="1200"/>
              <a:pPr algn="r"/>
              <a:t>30</a:t>
            </a:fld>
            <a:endParaRPr lang="es-ES" sz="1200"/>
          </a:p>
        </p:txBody>
      </p:sp>
      <p:sp>
        <p:nvSpPr>
          <p:cNvPr id="57346" name="Rectangle 2"/>
          <p:cNvSpPr>
            <a:spLocks noGrp="1" noRot="1" noChangeAspect="1" noChangeArrowheads="1" noTextEdit="1"/>
          </p:cNvSpPr>
          <p:nvPr>
            <p:ph type="sldImg"/>
          </p:nvPr>
        </p:nvSpPr>
        <p:spPr bwMode="auto">
          <a:xfrm>
            <a:off x="1109663" y="695325"/>
            <a:ext cx="4618037" cy="3463925"/>
          </a:xfrm>
          <a:noFill/>
          <a:ln cap="flat">
            <a:solidFill>
              <a:srgbClr val="000000"/>
            </a:solidFill>
            <a:miter lim="800000"/>
            <a:headEnd/>
            <a:tailEnd/>
          </a:ln>
        </p:spPr>
      </p:sp>
      <p:sp>
        <p:nvSpPr>
          <p:cNvPr id="57347" name="Rectangle 3"/>
          <p:cNvSpPr>
            <a:spLocks noGrp="1" noChangeArrowheads="1"/>
          </p:cNvSpPr>
          <p:nvPr>
            <p:ph type="body" idx="1"/>
          </p:nvPr>
        </p:nvSpPr>
        <p:spPr bwMode="auto">
          <a:xfrm>
            <a:off x="892175" y="4391025"/>
            <a:ext cx="5048250" cy="4238625"/>
          </a:xfrm>
          <a:noFill/>
        </p:spPr>
        <p:txBody>
          <a:bodyPr wrap="square" lIns="90488" tIns="44450" rIns="90488" bIns="44450" numCol="1" anchor="t" anchorCtr="0" compatLnSpc="1">
            <a:prstTxWarp prst="textNoShape">
              <a:avLst/>
            </a:prstTxWarp>
          </a:bodyPr>
          <a:lstStyle/>
          <a:p>
            <a:pPr>
              <a:spcBef>
                <a:spcPct val="0"/>
              </a:spcBef>
            </a:pPr>
            <a:r>
              <a:rPr lang="es-AR" smtClean="0"/>
              <a:t>Hoy en día es muy dificil imaginar a un profesional actuando en forma aislada, sin conexión con distintos actores sociales. Mas bien nos representamos a un profesional unido a diferentes sistemas y participando activamente.</a:t>
            </a:r>
            <a:endParaRPr lang="es-ES"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3" name="Rectangle 7"/>
          <p:cNvSpPr txBox="1">
            <a:spLocks noGrp="1" noChangeArrowheads="1"/>
          </p:cNvSpPr>
          <p:nvPr/>
        </p:nvSpPr>
        <p:spPr bwMode="auto">
          <a:xfrm>
            <a:off x="3884613" y="8829675"/>
            <a:ext cx="2971800" cy="465138"/>
          </a:xfrm>
          <a:prstGeom prst="rect">
            <a:avLst/>
          </a:prstGeom>
          <a:noFill/>
          <a:ln w="9525">
            <a:noFill/>
            <a:miter lim="800000"/>
            <a:headEnd/>
            <a:tailEnd/>
          </a:ln>
        </p:spPr>
        <p:txBody>
          <a:bodyPr anchor="b"/>
          <a:lstStyle/>
          <a:p>
            <a:pPr algn="r"/>
            <a:fld id="{34EBBEF0-D816-4821-946A-1631E7EBEE6D}" type="slidenum">
              <a:rPr lang="es-ES" sz="1200"/>
              <a:pPr algn="r"/>
              <a:t>31</a:t>
            </a:fld>
            <a:endParaRPr lang="es-ES" sz="1200"/>
          </a:p>
        </p:txBody>
      </p:sp>
      <p:sp>
        <p:nvSpPr>
          <p:cNvPr id="59394" name="Rectangle 2"/>
          <p:cNvSpPr>
            <a:spLocks noGrp="1" noRot="1" noChangeAspect="1" noChangeArrowheads="1" noTextEdit="1"/>
          </p:cNvSpPr>
          <p:nvPr>
            <p:ph type="sldImg"/>
          </p:nvPr>
        </p:nvSpPr>
        <p:spPr bwMode="auto">
          <a:xfrm>
            <a:off x="1109663" y="695325"/>
            <a:ext cx="4618037" cy="3463925"/>
          </a:xfrm>
          <a:noFill/>
          <a:ln cap="flat">
            <a:solidFill>
              <a:srgbClr val="000000"/>
            </a:solidFill>
            <a:miter lim="800000"/>
            <a:headEnd/>
            <a:tailEnd/>
          </a:ln>
        </p:spPr>
      </p:sp>
      <p:sp>
        <p:nvSpPr>
          <p:cNvPr id="59395" name="Rectangle 3"/>
          <p:cNvSpPr>
            <a:spLocks noGrp="1" noChangeArrowheads="1"/>
          </p:cNvSpPr>
          <p:nvPr>
            <p:ph type="body" idx="1"/>
          </p:nvPr>
        </p:nvSpPr>
        <p:spPr bwMode="auto">
          <a:xfrm>
            <a:off x="892175" y="4391025"/>
            <a:ext cx="5048250" cy="4238625"/>
          </a:xfrm>
          <a:noFill/>
        </p:spPr>
        <p:txBody>
          <a:bodyPr wrap="square" lIns="90488" tIns="44450" rIns="90488" bIns="44450" numCol="1" anchor="t" anchorCtr="0" compatLnSpc="1">
            <a:prstTxWarp prst="textNoShape">
              <a:avLst/>
            </a:prstTxWarp>
          </a:bodyPr>
          <a:lstStyle/>
          <a:p>
            <a:pPr>
              <a:spcBef>
                <a:spcPct val="0"/>
              </a:spcBef>
            </a:pPr>
            <a:r>
              <a:rPr lang="es-MX" smtClean="0"/>
              <a:t>Se trata de sistemas con distintos actores fuertemente interrelacionados, en los cuales una acción en una parte del mismo afecta al sistema en su conjunto. Los distintos sistemas tienen una trama especial de funcionamiento, son por lo general flexibles, generan vínculos de colaboración y confianza y se adaptan a los objetivos. Hay que entender también que puden producirse demoras indeseadas .El conocimiento en cuanto al funcionamiento de estas redes sociales y la participación activa en las mismas genera múltiples y nuevas posibilidades de crecimiento profesional. Es importante aprender a ver totalidades en lugar de compartimientos estancos y a generar alianzas colaborativas para el logro de objetivos y entender que los logros y errores son responsabilidad de todos los participantes y no asignables a alguien en particular. </a:t>
            </a:r>
            <a:endParaRPr lang="es-E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8A2DD7E2-5672-49A8-B28A-701EA6AAF2DA}" type="slidenum">
              <a:rPr lang="es-ES"/>
              <a:pPr fontAlgn="base">
                <a:spcBef>
                  <a:spcPct val="0"/>
                </a:spcBef>
                <a:spcAft>
                  <a:spcPct val="0"/>
                </a:spcAft>
              </a:pPr>
              <a:t>12</a:t>
            </a:fld>
            <a:endParaRPr lang="es-ES"/>
          </a:p>
        </p:txBody>
      </p:sp>
      <p:sp>
        <p:nvSpPr>
          <p:cNvPr id="29698" name="Rectangle 2"/>
          <p:cNvSpPr>
            <a:spLocks noGrp="1" noRot="1" noChangeAspect="1" noChangeArrowheads="1" noTextEdit="1"/>
          </p:cNvSpPr>
          <p:nvPr>
            <p:ph type="sldImg"/>
          </p:nvPr>
        </p:nvSpPr>
        <p:spPr bwMode="auto">
          <a:xfrm>
            <a:off x="1109663" y="695325"/>
            <a:ext cx="4616450" cy="3463925"/>
          </a:xfrm>
          <a:noFill/>
          <a:ln cap="flat">
            <a:solidFill>
              <a:srgbClr val="000000"/>
            </a:solidFill>
            <a:miter lim="800000"/>
            <a:headEnd/>
            <a:tailEnd/>
          </a:ln>
        </p:spPr>
      </p:sp>
      <p:sp>
        <p:nvSpPr>
          <p:cNvPr id="29699" name="Rectangle 3"/>
          <p:cNvSpPr>
            <a:spLocks noGrp="1" noChangeArrowheads="1"/>
          </p:cNvSpPr>
          <p:nvPr>
            <p:ph type="body" idx="1"/>
          </p:nvPr>
        </p:nvSpPr>
        <p:spPr bwMode="auto">
          <a:xfrm>
            <a:off x="892175" y="4391025"/>
            <a:ext cx="5048250" cy="4238625"/>
          </a:xfrm>
          <a:noFill/>
        </p:spPr>
        <p:txBody>
          <a:bodyPr wrap="square" lIns="90488" tIns="44450" rIns="90488" bIns="44450" numCol="1" anchor="t" anchorCtr="0" compatLnSpc="1">
            <a:prstTxWarp prst="textNoShape">
              <a:avLst/>
            </a:prstTxWarp>
          </a:bodyPr>
          <a:lstStyle/>
          <a:p>
            <a:pPr>
              <a:spcBef>
                <a:spcPct val="0"/>
              </a:spcBef>
            </a:pPr>
            <a:r>
              <a:rPr lang="es-AR" smtClean="0"/>
              <a:t>Cuando hablamos de un profesional nos referimos a alguien que ha acumulado un conjunto de conocimientos y habilidades y que además los pone en práctica. Para ser profesional se requiere un alto nivel de motivación personal para lograr las transformaciones buscadas y ciertas competencias que aseguren la calidad del servicio. Se trata más bien de un camino de crecimiento personal que se da a lo largo de la vida.</a:t>
            </a:r>
            <a:endParaRPr lang="es-E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1F5C0553-CDEE-481C-B4EF-E46A182F7099}" type="slidenum">
              <a:rPr lang="es-ES"/>
              <a:pPr fontAlgn="base">
                <a:spcBef>
                  <a:spcPct val="0"/>
                </a:spcBef>
                <a:spcAft>
                  <a:spcPct val="0"/>
                </a:spcAft>
              </a:pPr>
              <a:t>15</a:t>
            </a:fld>
            <a:endParaRPr lang="es-ES"/>
          </a:p>
        </p:txBody>
      </p:sp>
      <p:sp>
        <p:nvSpPr>
          <p:cNvPr id="33794" name="Rectangle 2"/>
          <p:cNvSpPr>
            <a:spLocks noGrp="1" noRot="1" noChangeAspect="1" noChangeArrowheads="1" noTextEdit="1"/>
          </p:cNvSpPr>
          <p:nvPr>
            <p:ph type="sldImg"/>
          </p:nvPr>
        </p:nvSpPr>
        <p:spPr bwMode="auto">
          <a:xfrm>
            <a:off x="1109663" y="695325"/>
            <a:ext cx="4616450" cy="3463925"/>
          </a:xfrm>
          <a:noFill/>
          <a:ln cap="flat">
            <a:solidFill>
              <a:srgbClr val="000000"/>
            </a:solidFill>
            <a:miter lim="800000"/>
            <a:headEnd/>
            <a:tailEnd/>
          </a:ln>
        </p:spPr>
      </p:sp>
      <p:sp>
        <p:nvSpPr>
          <p:cNvPr id="33795" name="Rectangle 3"/>
          <p:cNvSpPr>
            <a:spLocks noGrp="1" noChangeArrowheads="1"/>
          </p:cNvSpPr>
          <p:nvPr>
            <p:ph type="body" idx="1"/>
          </p:nvPr>
        </p:nvSpPr>
        <p:spPr bwMode="auto">
          <a:xfrm>
            <a:off x="892175" y="4391025"/>
            <a:ext cx="5048250" cy="4238625"/>
          </a:xfrm>
          <a:noFill/>
        </p:spPr>
        <p:txBody>
          <a:bodyPr wrap="square" lIns="90488" tIns="44450" rIns="90488" bIns="44450" numCol="1" anchor="t" anchorCtr="0" compatLnSpc="1">
            <a:prstTxWarp prst="textNoShape">
              <a:avLst/>
            </a:prstTxWarp>
          </a:bodyPr>
          <a:lstStyle/>
          <a:p>
            <a:pPr>
              <a:spcBef>
                <a:spcPct val="0"/>
              </a:spcBef>
            </a:pPr>
            <a:r>
              <a:rPr lang="es-ES" smtClean="0"/>
              <a:t>Los emprendedores son aquellas personas que ante determinada realidad tienen una actitud positiva, y son capaces de identificar las oportunidades que se presentan y aprovecharlas.</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Rectangle 7"/>
          <p:cNvSpPr txBox="1">
            <a:spLocks noGrp="1" noChangeArrowheads="1"/>
          </p:cNvSpPr>
          <p:nvPr/>
        </p:nvSpPr>
        <p:spPr bwMode="auto">
          <a:xfrm>
            <a:off x="3884613" y="8829675"/>
            <a:ext cx="2971800" cy="465138"/>
          </a:xfrm>
          <a:prstGeom prst="rect">
            <a:avLst/>
          </a:prstGeom>
          <a:noFill/>
          <a:ln w="9525">
            <a:noFill/>
            <a:miter lim="800000"/>
            <a:headEnd/>
            <a:tailEnd/>
          </a:ln>
        </p:spPr>
        <p:txBody>
          <a:bodyPr anchor="b"/>
          <a:lstStyle/>
          <a:p>
            <a:pPr algn="r"/>
            <a:fld id="{0DEBB633-E559-4CED-9481-19CA22281EF0}" type="slidenum">
              <a:rPr lang="es-ES" sz="1200">
                <a:latin typeface="Calibri" pitchFamily="34" charset="0"/>
              </a:rPr>
              <a:pPr algn="r"/>
              <a:t>18</a:t>
            </a:fld>
            <a:endParaRPr lang="es-ES" sz="1200">
              <a:latin typeface="Calibri" pitchFamily="34" charset="0"/>
            </a:endParaRPr>
          </a:p>
        </p:txBody>
      </p:sp>
      <p:sp>
        <p:nvSpPr>
          <p:cNvPr id="37890" name="Rectangle 2"/>
          <p:cNvSpPr>
            <a:spLocks noGrp="1" noRot="1" noChangeAspect="1" noChangeArrowheads="1" noTextEdit="1"/>
          </p:cNvSpPr>
          <p:nvPr>
            <p:ph type="sldImg"/>
          </p:nvPr>
        </p:nvSpPr>
        <p:spPr bwMode="auto">
          <a:xfrm>
            <a:off x="1084263" y="695325"/>
            <a:ext cx="4618037" cy="3463925"/>
          </a:xfrm>
          <a:noFill/>
          <a:ln cap="flat">
            <a:solidFill>
              <a:srgbClr val="000000"/>
            </a:solidFill>
            <a:miter lim="800000"/>
            <a:headEnd/>
            <a:tailEnd/>
          </a:ln>
        </p:spPr>
      </p:sp>
      <p:sp>
        <p:nvSpPr>
          <p:cNvPr id="37891" name="Rectangle 3"/>
          <p:cNvSpPr>
            <a:spLocks noGrp="1" noChangeArrowheads="1"/>
          </p:cNvSpPr>
          <p:nvPr>
            <p:ph type="body" idx="1"/>
          </p:nvPr>
        </p:nvSpPr>
        <p:spPr bwMode="auto">
          <a:xfrm>
            <a:off x="892175" y="4391025"/>
            <a:ext cx="5048250" cy="4238625"/>
          </a:xfrm>
          <a:noFill/>
        </p:spPr>
        <p:txBody>
          <a:bodyPr wrap="square" lIns="90488" tIns="44450" rIns="90488" bIns="44450" numCol="1" anchor="t" anchorCtr="0" compatLnSpc="1">
            <a:prstTxWarp prst="textNoShape">
              <a:avLst/>
            </a:prstTxWarp>
          </a:bodyPr>
          <a:lstStyle/>
          <a:p>
            <a:pPr>
              <a:spcBef>
                <a:spcPct val="0"/>
              </a:spcBef>
            </a:pPr>
            <a:endParaRPr lang="es-E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Rectangle 7"/>
          <p:cNvSpPr txBox="1">
            <a:spLocks noGrp="1" noChangeArrowheads="1"/>
          </p:cNvSpPr>
          <p:nvPr/>
        </p:nvSpPr>
        <p:spPr bwMode="auto">
          <a:xfrm>
            <a:off x="3884613" y="8829675"/>
            <a:ext cx="2971800" cy="465138"/>
          </a:xfrm>
          <a:prstGeom prst="rect">
            <a:avLst/>
          </a:prstGeom>
          <a:noFill/>
          <a:ln w="9525">
            <a:noFill/>
            <a:miter lim="800000"/>
            <a:headEnd/>
            <a:tailEnd/>
          </a:ln>
        </p:spPr>
        <p:txBody>
          <a:bodyPr anchor="b"/>
          <a:lstStyle/>
          <a:p>
            <a:pPr algn="r"/>
            <a:fld id="{7F25D0FF-7ABC-4DF9-9EA4-6C09B95B0CEA}" type="slidenum">
              <a:rPr lang="es-ES" sz="1200">
                <a:latin typeface="Calibri" pitchFamily="34" charset="0"/>
              </a:rPr>
              <a:pPr algn="r"/>
              <a:t>19</a:t>
            </a:fld>
            <a:endParaRPr lang="es-ES" sz="1200">
              <a:latin typeface="Calibri" pitchFamily="34" charset="0"/>
            </a:endParaRPr>
          </a:p>
        </p:txBody>
      </p:sp>
      <p:sp>
        <p:nvSpPr>
          <p:cNvPr id="39938" name="Rectangle 2"/>
          <p:cNvSpPr>
            <a:spLocks noGrp="1" noRot="1" noChangeAspect="1" noChangeArrowheads="1" noTextEdit="1"/>
          </p:cNvSpPr>
          <p:nvPr>
            <p:ph type="sldImg"/>
          </p:nvPr>
        </p:nvSpPr>
        <p:spPr bwMode="auto">
          <a:xfrm>
            <a:off x="1084263" y="695325"/>
            <a:ext cx="4618037" cy="3463925"/>
          </a:xfrm>
          <a:noFill/>
          <a:ln cap="flat">
            <a:solidFill>
              <a:srgbClr val="000000"/>
            </a:solidFill>
            <a:miter lim="800000"/>
            <a:headEnd/>
            <a:tailEnd/>
          </a:ln>
        </p:spPr>
      </p:sp>
      <p:sp>
        <p:nvSpPr>
          <p:cNvPr id="39939" name="Rectangle 3"/>
          <p:cNvSpPr>
            <a:spLocks noGrp="1" noChangeArrowheads="1"/>
          </p:cNvSpPr>
          <p:nvPr>
            <p:ph type="body" idx="1"/>
          </p:nvPr>
        </p:nvSpPr>
        <p:spPr bwMode="auto">
          <a:xfrm>
            <a:off x="892175" y="4391025"/>
            <a:ext cx="5048250" cy="4238625"/>
          </a:xfrm>
          <a:noFill/>
        </p:spPr>
        <p:txBody>
          <a:bodyPr wrap="square" lIns="90488" tIns="44450" rIns="90488" bIns="44450" numCol="1" anchor="t" anchorCtr="0" compatLnSpc="1">
            <a:prstTxWarp prst="textNoShape">
              <a:avLst/>
            </a:prstTxWarp>
          </a:bodyPr>
          <a:lstStyle/>
          <a:p>
            <a:pPr>
              <a:spcBef>
                <a:spcPct val="0"/>
              </a:spcBef>
            </a:pPr>
            <a:endParaRPr lang="es-E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9B1DEF2F-5DB0-46D2-9E4C-7CB0A7D42CDE}" type="slidenum">
              <a:rPr lang="es-ES"/>
              <a:pPr fontAlgn="base">
                <a:spcBef>
                  <a:spcPct val="0"/>
                </a:spcBef>
                <a:spcAft>
                  <a:spcPct val="0"/>
                </a:spcAft>
              </a:pPr>
              <a:t>20</a:t>
            </a:fld>
            <a:endParaRPr lang="es-ES"/>
          </a:p>
        </p:txBody>
      </p:sp>
      <p:sp>
        <p:nvSpPr>
          <p:cNvPr id="41986" name="Rectangle 2"/>
          <p:cNvSpPr>
            <a:spLocks noGrp="1" noRot="1" noChangeAspect="1" noChangeArrowheads="1" noTextEdit="1"/>
          </p:cNvSpPr>
          <p:nvPr>
            <p:ph type="sldImg"/>
          </p:nvPr>
        </p:nvSpPr>
        <p:spPr bwMode="auto">
          <a:xfrm>
            <a:off x="1109663" y="695325"/>
            <a:ext cx="4616450" cy="3463925"/>
          </a:xfrm>
          <a:noFill/>
          <a:ln cap="flat">
            <a:solidFill>
              <a:srgbClr val="000000"/>
            </a:solidFill>
            <a:miter lim="800000"/>
            <a:headEnd/>
            <a:tailEnd/>
          </a:ln>
        </p:spPr>
      </p:sp>
      <p:sp>
        <p:nvSpPr>
          <p:cNvPr id="41987" name="Rectangle 3"/>
          <p:cNvSpPr>
            <a:spLocks noGrp="1" noChangeArrowheads="1"/>
          </p:cNvSpPr>
          <p:nvPr>
            <p:ph type="body" idx="1"/>
          </p:nvPr>
        </p:nvSpPr>
        <p:spPr bwMode="auto">
          <a:xfrm>
            <a:off x="892175" y="4391025"/>
            <a:ext cx="5048250" cy="4238625"/>
          </a:xfrm>
          <a:noFill/>
        </p:spPr>
        <p:txBody>
          <a:bodyPr wrap="square" lIns="90488" tIns="44450" rIns="90488" bIns="44450" numCol="1" anchor="t" anchorCtr="0" compatLnSpc="1">
            <a:prstTxWarp prst="textNoShape">
              <a:avLst/>
            </a:prstTxWarp>
          </a:bodyPr>
          <a:lstStyle/>
          <a:p>
            <a:pPr>
              <a:spcBef>
                <a:spcPct val="0"/>
              </a:spcBef>
            </a:pPr>
            <a:endParaRPr lang="es-MX"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F0C36A4A-8C59-4060-90D1-EAFD27CEEB04}" type="slidenum">
              <a:rPr lang="es-ES"/>
              <a:pPr fontAlgn="base">
                <a:spcBef>
                  <a:spcPct val="0"/>
                </a:spcBef>
                <a:spcAft>
                  <a:spcPct val="0"/>
                </a:spcAft>
              </a:pPr>
              <a:t>22</a:t>
            </a:fld>
            <a:endParaRPr lang="es-ES"/>
          </a:p>
        </p:txBody>
      </p:sp>
      <p:sp>
        <p:nvSpPr>
          <p:cNvPr id="45058" name="Rectangle 2"/>
          <p:cNvSpPr>
            <a:spLocks noGrp="1" noRot="1" noChangeAspect="1" noChangeArrowheads="1" noTextEdit="1"/>
          </p:cNvSpPr>
          <p:nvPr>
            <p:ph type="sldImg"/>
          </p:nvPr>
        </p:nvSpPr>
        <p:spPr bwMode="auto">
          <a:xfrm>
            <a:off x="1084263" y="695325"/>
            <a:ext cx="4618037" cy="3463925"/>
          </a:xfrm>
          <a:noFill/>
          <a:ln cap="flat">
            <a:solidFill>
              <a:srgbClr val="000000"/>
            </a:solidFill>
            <a:miter lim="800000"/>
            <a:headEnd/>
            <a:tailEnd/>
          </a:ln>
        </p:spPr>
      </p:sp>
      <p:sp>
        <p:nvSpPr>
          <p:cNvPr id="45059" name="Rectangle 3"/>
          <p:cNvSpPr>
            <a:spLocks noGrp="1" noChangeArrowheads="1"/>
          </p:cNvSpPr>
          <p:nvPr>
            <p:ph type="body" idx="1"/>
          </p:nvPr>
        </p:nvSpPr>
        <p:spPr bwMode="auto">
          <a:xfrm>
            <a:off x="892175" y="4391025"/>
            <a:ext cx="5048250" cy="4238625"/>
          </a:xfrm>
          <a:noFill/>
        </p:spPr>
        <p:txBody>
          <a:bodyPr wrap="square" lIns="90488" tIns="44450" rIns="90488" bIns="44450" numCol="1" anchor="t" anchorCtr="0" compatLnSpc="1">
            <a:prstTxWarp prst="textNoShape">
              <a:avLst/>
            </a:prstTxWarp>
          </a:bodyPr>
          <a:lstStyle/>
          <a:p>
            <a:pPr>
              <a:spcBef>
                <a:spcPct val="0"/>
              </a:spcBef>
            </a:pPr>
            <a:endParaRPr lang="es-ES"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5"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BD94F77C-C952-46D9-9DFC-302A02542515}" type="slidenum">
              <a:rPr lang="es-ES"/>
              <a:pPr fontAlgn="base">
                <a:spcBef>
                  <a:spcPct val="0"/>
                </a:spcBef>
                <a:spcAft>
                  <a:spcPct val="0"/>
                </a:spcAft>
              </a:pPr>
              <a:t>23</a:t>
            </a:fld>
            <a:endParaRPr lang="es-ES"/>
          </a:p>
        </p:txBody>
      </p:sp>
      <p:sp>
        <p:nvSpPr>
          <p:cNvPr id="47106" name="Rectangle 2"/>
          <p:cNvSpPr>
            <a:spLocks noGrp="1" noRot="1" noChangeAspect="1" noChangeArrowheads="1" noTextEdit="1"/>
          </p:cNvSpPr>
          <p:nvPr>
            <p:ph type="sldImg"/>
          </p:nvPr>
        </p:nvSpPr>
        <p:spPr bwMode="auto">
          <a:xfrm>
            <a:off x="1084263" y="695325"/>
            <a:ext cx="4618037" cy="3463925"/>
          </a:xfrm>
          <a:noFill/>
          <a:ln cap="flat">
            <a:solidFill>
              <a:srgbClr val="000000"/>
            </a:solidFill>
            <a:miter lim="800000"/>
            <a:headEnd/>
            <a:tailEnd/>
          </a:ln>
        </p:spPr>
      </p:sp>
      <p:sp>
        <p:nvSpPr>
          <p:cNvPr id="47107" name="Rectangle 3"/>
          <p:cNvSpPr>
            <a:spLocks noGrp="1" noChangeArrowheads="1"/>
          </p:cNvSpPr>
          <p:nvPr>
            <p:ph type="body" idx="1"/>
          </p:nvPr>
        </p:nvSpPr>
        <p:spPr bwMode="auto">
          <a:xfrm>
            <a:off x="892175" y="4391025"/>
            <a:ext cx="5048250" cy="4238625"/>
          </a:xfrm>
          <a:noFill/>
        </p:spPr>
        <p:txBody>
          <a:bodyPr wrap="square" lIns="90488" tIns="44450" rIns="90488" bIns="44450" numCol="1" anchor="t" anchorCtr="0" compatLnSpc="1">
            <a:prstTxWarp prst="textNoShape">
              <a:avLst/>
            </a:prstTxWarp>
          </a:bodyPr>
          <a:lstStyle/>
          <a:p>
            <a:pPr>
              <a:spcBef>
                <a:spcPct val="0"/>
              </a:spcBef>
            </a:pPr>
            <a:endParaRPr lang="es-ES"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7" name="Rectangle 7"/>
          <p:cNvSpPr txBox="1">
            <a:spLocks noGrp="1" noChangeArrowheads="1"/>
          </p:cNvSpPr>
          <p:nvPr/>
        </p:nvSpPr>
        <p:spPr bwMode="auto">
          <a:xfrm>
            <a:off x="3884613" y="8829675"/>
            <a:ext cx="2971800" cy="465138"/>
          </a:xfrm>
          <a:prstGeom prst="rect">
            <a:avLst/>
          </a:prstGeom>
          <a:noFill/>
          <a:ln w="9525">
            <a:noFill/>
            <a:miter lim="800000"/>
            <a:headEnd/>
            <a:tailEnd/>
          </a:ln>
        </p:spPr>
        <p:txBody>
          <a:bodyPr anchor="b"/>
          <a:lstStyle/>
          <a:p>
            <a:pPr algn="r"/>
            <a:fld id="{58E220D8-3581-4806-8010-A979DC5E432F}" type="slidenum">
              <a:rPr lang="es-ES" sz="1200">
                <a:latin typeface="Calibri" pitchFamily="34" charset="0"/>
              </a:rPr>
              <a:pPr algn="r"/>
              <a:t>25</a:t>
            </a:fld>
            <a:endParaRPr lang="es-ES" sz="1200">
              <a:latin typeface="Calibri" pitchFamily="34" charset="0"/>
            </a:endParaRPr>
          </a:p>
        </p:txBody>
      </p:sp>
      <p:sp>
        <p:nvSpPr>
          <p:cNvPr id="50178" name="Rectangle 2"/>
          <p:cNvSpPr>
            <a:spLocks noGrp="1" noRot="1" noChangeAspect="1" noChangeArrowheads="1" noTextEdit="1"/>
          </p:cNvSpPr>
          <p:nvPr>
            <p:ph type="sldImg"/>
          </p:nvPr>
        </p:nvSpPr>
        <p:spPr bwMode="auto">
          <a:xfrm>
            <a:off x="1084263" y="695325"/>
            <a:ext cx="4618037" cy="3463925"/>
          </a:xfrm>
          <a:noFill/>
          <a:ln cap="flat">
            <a:solidFill>
              <a:srgbClr val="000000"/>
            </a:solidFill>
            <a:miter lim="800000"/>
            <a:headEnd/>
            <a:tailEnd/>
          </a:ln>
        </p:spPr>
      </p:sp>
      <p:sp>
        <p:nvSpPr>
          <p:cNvPr id="50179" name="Rectangle 3"/>
          <p:cNvSpPr>
            <a:spLocks noGrp="1" noChangeArrowheads="1"/>
          </p:cNvSpPr>
          <p:nvPr>
            <p:ph type="body" idx="1"/>
          </p:nvPr>
        </p:nvSpPr>
        <p:spPr bwMode="auto">
          <a:xfrm>
            <a:off x="892175" y="4391025"/>
            <a:ext cx="5048250" cy="4238625"/>
          </a:xfrm>
          <a:noFill/>
        </p:spPr>
        <p:txBody>
          <a:bodyPr wrap="square" lIns="90488" tIns="44450" rIns="90488" bIns="44450" numCol="1" anchor="t" anchorCtr="0" compatLnSpc="1">
            <a:prstTxWarp prst="textNoShape">
              <a:avLst/>
            </a:prstTxWarp>
          </a:bodyPr>
          <a:lstStyle/>
          <a:p>
            <a:pPr>
              <a:spcBef>
                <a:spcPct val="0"/>
              </a:spcBef>
            </a:pPr>
            <a:endParaRPr lang="es-E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4" name="14 Rectángulo redondeado"/>
          <p:cNvSpPr/>
          <p:nvPr/>
        </p:nvSpPr>
        <p:spPr>
          <a:xfrm>
            <a:off x="304800" y="328613"/>
            <a:ext cx="8532813" cy="6197600"/>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6" name="9 Rectángulo redondeado"/>
          <p:cNvSpPr/>
          <p:nvPr/>
        </p:nvSpPr>
        <p:spPr>
          <a:xfrm>
            <a:off x="418596" y="434162"/>
            <a:ext cx="8306809" cy="3108960"/>
          </a:xfrm>
          <a:prstGeom prst="roundRect">
            <a:avLst>
              <a:gd name="adj" fmla="val 4578"/>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5" name="4 Título"/>
          <p:cNvSpPr>
            <a:spLocks noGrp="1"/>
          </p:cNvSpPr>
          <p:nvPr>
            <p:ph type="ctrTitle"/>
          </p:nvPr>
        </p:nvSpPr>
        <p:spPr>
          <a:xfrm>
            <a:off x="722376" y="1820206"/>
            <a:ext cx="7772400" cy="1828800"/>
          </a:xfrm>
        </p:spPr>
        <p:txBody>
          <a:bodyPr lIns="45720" rIns="45720" bIns="45720"/>
          <a:lstStyle>
            <a:lvl1pPr algn="r">
              <a:defRPr sz="4500" b="1">
                <a:solidFill>
                  <a:srgbClr val="FF0000"/>
                </a:solidFill>
                <a:effectLst>
                  <a:outerShdw blurRad="53975" dist="22860" dir="5400000" algn="tl" rotWithShape="0">
                    <a:srgbClr val="000000">
                      <a:alpha val="55000"/>
                    </a:srgbClr>
                  </a:outerShdw>
                </a:effectLst>
              </a:defRPr>
            </a:lvl1pPr>
            <a:extLst/>
          </a:lstStyle>
          <a:p>
            <a:r>
              <a:rPr lang="es-ES" dirty="0" smtClean="0"/>
              <a:t>Haga clic para modificar el estilo de título del patrón</a:t>
            </a:r>
            <a:endParaRPr lang="en-US" dirty="0"/>
          </a:p>
        </p:txBody>
      </p:sp>
      <p:sp>
        <p:nvSpPr>
          <p:cNvPr id="20" name="19 Subtítulo"/>
          <p:cNvSpPr>
            <a:spLocks noGrp="1"/>
          </p:cNvSpPr>
          <p:nvPr>
            <p:ph type="subTitle" idx="1"/>
          </p:nvPr>
        </p:nvSpPr>
        <p:spPr>
          <a:xfrm>
            <a:off x="722376" y="3685032"/>
            <a:ext cx="7772400" cy="914400"/>
          </a:xfrm>
        </p:spPr>
        <p:txBody>
          <a:bodyPr tIns="0"/>
          <a:lstStyle>
            <a:lvl1pPr marL="36576" indent="0" algn="r">
              <a:spcBef>
                <a:spcPts val="0"/>
              </a:spcBef>
              <a:buNone/>
              <a:defRPr sz="2000">
                <a:solidFill>
                  <a:schemeClr val="bg2">
                    <a:shade val="2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lang="es-ES" smtClean="0"/>
              <a:t>Haga clic para modificar el estilo de subtítulo del patrón</a:t>
            </a:r>
            <a:endParaRPr lang="en-US"/>
          </a:p>
        </p:txBody>
      </p:sp>
      <p:sp>
        <p:nvSpPr>
          <p:cNvPr id="7" name="18 Marcador de fecha"/>
          <p:cNvSpPr>
            <a:spLocks noGrp="1"/>
          </p:cNvSpPr>
          <p:nvPr>
            <p:ph type="dt" sz="half" idx="10"/>
          </p:nvPr>
        </p:nvSpPr>
        <p:spPr/>
        <p:txBody>
          <a:bodyPr/>
          <a:lstStyle>
            <a:lvl1pPr>
              <a:defRPr/>
            </a:lvl1pPr>
            <a:extLst/>
          </a:lstStyle>
          <a:p>
            <a:pPr>
              <a:defRPr/>
            </a:pPr>
            <a:fld id="{BA332A2B-A431-40E8-9ED7-10102813474D}" type="datetimeFigureOut">
              <a:rPr lang="es-AR"/>
              <a:pPr>
                <a:defRPr/>
              </a:pPr>
              <a:t>24/07/2012</a:t>
            </a:fld>
            <a:endParaRPr lang="es-AR"/>
          </a:p>
        </p:txBody>
      </p:sp>
      <p:sp>
        <p:nvSpPr>
          <p:cNvPr id="8" name="7 Marcador de pie de página"/>
          <p:cNvSpPr>
            <a:spLocks noGrp="1"/>
          </p:cNvSpPr>
          <p:nvPr>
            <p:ph type="ftr" sz="quarter" idx="11"/>
          </p:nvPr>
        </p:nvSpPr>
        <p:spPr/>
        <p:txBody>
          <a:bodyPr/>
          <a:lstStyle>
            <a:lvl1pPr>
              <a:defRPr/>
            </a:lvl1pPr>
            <a:extLst/>
          </a:lstStyle>
          <a:p>
            <a:pPr>
              <a:defRPr/>
            </a:pPr>
            <a:endParaRPr lang="es-AR"/>
          </a:p>
        </p:txBody>
      </p:sp>
      <p:sp>
        <p:nvSpPr>
          <p:cNvPr id="9" name="10 Marcador de número de diapositiva"/>
          <p:cNvSpPr>
            <a:spLocks noGrp="1"/>
          </p:cNvSpPr>
          <p:nvPr>
            <p:ph type="sldNum" sz="quarter" idx="12"/>
          </p:nvPr>
        </p:nvSpPr>
        <p:spPr/>
        <p:txBody>
          <a:bodyPr/>
          <a:lstStyle>
            <a:lvl1pPr>
              <a:defRPr/>
            </a:lvl1pPr>
            <a:extLst/>
          </a:lstStyle>
          <a:p>
            <a:pPr>
              <a:defRPr/>
            </a:pPr>
            <a:fld id="{50FAFA18-CA08-40CB-85F2-BCE103EE31DC}" type="slidenum">
              <a:rPr lang="es-AR"/>
              <a:pPr>
                <a:defRPr/>
              </a:pPr>
              <a:t>‹#›</a:t>
            </a:fld>
            <a:endParaRPr lang="es-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a:xfrm>
            <a:off x="502920" y="4983480"/>
            <a:ext cx="8183880" cy="1051560"/>
          </a:xfrm>
        </p:spPr>
        <p:txBody>
          <a:bodyPr/>
          <a:lstStyle>
            <a:extLst/>
          </a:lstStyle>
          <a:p>
            <a:r>
              <a:rPr lang="es-ES" smtClean="0"/>
              <a:t>Haga clic para modificar el estilo de título del patrón</a:t>
            </a:r>
            <a:endParaRPr lang="en-US"/>
          </a:p>
        </p:txBody>
      </p:sp>
      <p:sp>
        <p:nvSpPr>
          <p:cNvPr id="3" name="2 Marcador de texto vertical"/>
          <p:cNvSpPr>
            <a:spLocks noGrp="1"/>
          </p:cNvSpPr>
          <p:nvPr>
            <p:ph type="body" orient="vert" idx="1"/>
          </p:nvPr>
        </p:nvSpPr>
        <p:spPr>
          <a:xfrm>
            <a:off x="502920" y="530352"/>
            <a:ext cx="8183880" cy="4187952"/>
          </a:xfrm>
        </p:spPr>
        <p:txBody>
          <a:bodyPr vert="eaVert"/>
          <a:lstStyle>
            <a:extLs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24 Marcador de fecha"/>
          <p:cNvSpPr>
            <a:spLocks noGrp="1"/>
          </p:cNvSpPr>
          <p:nvPr>
            <p:ph type="dt" sz="half" idx="10"/>
          </p:nvPr>
        </p:nvSpPr>
        <p:spPr/>
        <p:txBody>
          <a:bodyPr/>
          <a:lstStyle>
            <a:lvl1pPr>
              <a:defRPr/>
            </a:lvl1pPr>
          </a:lstStyle>
          <a:p>
            <a:pPr>
              <a:defRPr/>
            </a:pPr>
            <a:fld id="{1C59DCCE-DB1F-428B-BD7C-1DCEE7A5C531}" type="datetimeFigureOut">
              <a:rPr lang="es-AR"/>
              <a:pPr>
                <a:defRPr/>
              </a:pPr>
              <a:t>24/07/2012</a:t>
            </a:fld>
            <a:endParaRPr lang="es-AR"/>
          </a:p>
        </p:txBody>
      </p:sp>
      <p:sp>
        <p:nvSpPr>
          <p:cNvPr id="5" name="17 Marcador de pie de página"/>
          <p:cNvSpPr>
            <a:spLocks noGrp="1"/>
          </p:cNvSpPr>
          <p:nvPr>
            <p:ph type="ftr" sz="quarter" idx="11"/>
          </p:nvPr>
        </p:nvSpPr>
        <p:spPr/>
        <p:txBody>
          <a:bodyPr/>
          <a:lstStyle>
            <a:lvl1pPr>
              <a:defRPr/>
            </a:lvl1pPr>
          </a:lstStyle>
          <a:p>
            <a:pPr>
              <a:defRPr/>
            </a:pPr>
            <a:endParaRPr lang="es-AR"/>
          </a:p>
        </p:txBody>
      </p:sp>
      <p:sp>
        <p:nvSpPr>
          <p:cNvPr id="6" name="4 Marcador de número de diapositiva"/>
          <p:cNvSpPr>
            <a:spLocks noGrp="1"/>
          </p:cNvSpPr>
          <p:nvPr>
            <p:ph type="sldNum" sz="quarter" idx="12"/>
          </p:nvPr>
        </p:nvSpPr>
        <p:spPr/>
        <p:txBody>
          <a:bodyPr/>
          <a:lstStyle>
            <a:lvl1pPr>
              <a:defRPr/>
            </a:lvl1pPr>
          </a:lstStyle>
          <a:p>
            <a:pPr>
              <a:defRPr/>
            </a:pPr>
            <a:fld id="{51E2217A-7075-47EE-A50F-D94D197FEFEF}" type="slidenum">
              <a:rPr lang="es-AR"/>
              <a:pPr>
                <a:defRPr/>
              </a:pPr>
              <a:t>‹#›</a:t>
            </a:fld>
            <a:endParaRPr lang="es-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533404"/>
            <a:ext cx="1981200" cy="5257799"/>
          </a:xfrm>
        </p:spPr>
        <p:txBody>
          <a:bodyPr vert="eaVert"/>
          <a:lstStyle>
            <a:extLst/>
          </a:lstStyle>
          <a:p>
            <a:r>
              <a:rPr lang="es-ES" smtClean="0"/>
              <a:t>Haga clic para modificar el estilo de título del patrón</a:t>
            </a:r>
            <a:endParaRPr lang="en-US"/>
          </a:p>
        </p:txBody>
      </p:sp>
      <p:sp>
        <p:nvSpPr>
          <p:cNvPr id="3" name="2 Marcador de texto vertical"/>
          <p:cNvSpPr>
            <a:spLocks noGrp="1"/>
          </p:cNvSpPr>
          <p:nvPr>
            <p:ph type="body" orient="vert" idx="1"/>
          </p:nvPr>
        </p:nvSpPr>
        <p:spPr>
          <a:xfrm>
            <a:off x="533400" y="533402"/>
            <a:ext cx="5943600" cy="5257801"/>
          </a:xfrm>
        </p:spPr>
        <p:txBody>
          <a:bodyPr vert="eaVert"/>
          <a:lstStyle>
            <a:extLs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24 Marcador de fecha"/>
          <p:cNvSpPr>
            <a:spLocks noGrp="1"/>
          </p:cNvSpPr>
          <p:nvPr>
            <p:ph type="dt" sz="half" idx="10"/>
          </p:nvPr>
        </p:nvSpPr>
        <p:spPr/>
        <p:txBody>
          <a:bodyPr/>
          <a:lstStyle>
            <a:lvl1pPr>
              <a:defRPr/>
            </a:lvl1pPr>
          </a:lstStyle>
          <a:p>
            <a:pPr>
              <a:defRPr/>
            </a:pPr>
            <a:fld id="{C7DE2AFC-A669-41B0-9238-2F19F14FE885}" type="datetimeFigureOut">
              <a:rPr lang="es-AR"/>
              <a:pPr>
                <a:defRPr/>
              </a:pPr>
              <a:t>24/07/2012</a:t>
            </a:fld>
            <a:endParaRPr lang="es-AR"/>
          </a:p>
        </p:txBody>
      </p:sp>
      <p:sp>
        <p:nvSpPr>
          <p:cNvPr id="5" name="17 Marcador de pie de página"/>
          <p:cNvSpPr>
            <a:spLocks noGrp="1"/>
          </p:cNvSpPr>
          <p:nvPr>
            <p:ph type="ftr" sz="quarter" idx="11"/>
          </p:nvPr>
        </p:nvSpPr>
        <p:spPr/>
        <p:txBody>
          <a:bodyPr/>
          <a:lstStyle>
            <a:lvl1pPr>
              <a:defRPr/>
            </a:lvl1pPr>
          </a:lstStyle>
          <a:p>
            <a:pPr>
              <a:defRPr/>
            </a:pPr>
            <a:endParaRPr lang="es-AR"/>
          </a:p>
        </p:txBody>
      </p:sp>
      <p:sp>
        <p:nvSpPr>
          <p:cNvPr id="6" name="4 Marcador de número de diapositiva"/>
          <p:cNvSpPr>
            <a:spLocks noGrp="1"/>
          </p:cNvSpPr>
          <p:nvPr>
            <p:ph type="sldNum" sz="quarter" idx="12"/>
          </p:nvPr>
        </p:nvSpPr>
        <p:spPr/>
        <p:txBody>
          <a:bodyPr/>
          <a:lstStyle>
            <a:lvl1pPr>
              <a:defRPr/>
            </a:lvl1pPr>
          </a:lstStyle>
          <a:p>
            <a:pPr>
              <a:defRPr/>
            </a:pPr>
            <a:fld id="{9938DF89-457B-4F3B-9347-88B15AEEDCE5}" type="slidenum">
              <a:rPr lang="es-AR"/>
              <a:pPr>
                <a:defRPr/>
              </a:pPr>
              <a:t>‹#›</a:t>
            </a:fld>
            <a:endParaRPr lang="es-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AndTx">
  <p:cSld name="Título, objetos y texto">
    <p:spTree>
      <p:nvGrpSpPr>
        <p:cNvPr id="1" name=""/>
        <p:cNvGrpSpPr/>
        <p:nvPr/>
      </p:nvGrpSpPr>
      <p:grpSpPr>
        <a:xfrm>
          <a:off x="0" y="0"/>
          <a:ext cx="0" cy="0"/>
          <a:chOff x="0" y="0"/>
          <a:chExt cx="0" cy="0"/>
        </a:xfrm>
      </p:grpSpPr>
      <p:sp>
        <p:nvSpPr>
          <p:cNvPr id="2" name="1 Título"/>
          <p:cNvSpPr>
            <a:spLocks noGrp="1"/>
          </p:cNvSpPr>
          <p:nvPr>
            <p:ph type="title"/>
          </p:nvPr>
        </p:nvSpPr>
        <p:spPr>
          <a:xfrm>
            <a:off x="112713" y="125413"/>
            <a:ext cx="7772400" cy="1143000"/>
          </a:xfrm>
        </p:spPr>
        <p:txBody>
          <a:bodyPr/>
          <a:lstStyle/>
          <a:p>
            <a:r>
              <a:rPr lang="es-ES" smtClean="0"/>
              <a:t>Haga clic para modificar el estilo de título del patrón</a:t>
            </a:r>
            <a:endParaRPr lang="es-AR"/>
          </a:p>
        </p:txBody>
      </p:sp>
      <p:sp>
        <p:nvSpPr>
          <p:cNvPr id="3" name="2 Marcador de contenido"/>
          <p:cNvSpPr>
            <a:spLocks noGrp="1"/>
          </p:cNvSpPr>
          <p:nvPr>
            <p:ph sz="half" idx="1"/>
          </p:nvPr>
        </p:nvSpPr>
        <p:spPr>
          <a:xfrm>
            <a:off x="323850" y="1557338"/>
            <a:ext cx="4027488" cy="4535487"/>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AR"/>
          </a:p>
        </p:txBody>
      </p:sp>
      <p:sp>
        <p:nvSpPr>
          <p:cNvPr id="4" name="3 Marcador de texto"/>
          <p:cNvSpPr>
            <a:spLocks noGrp="1"/>
          </p:cNvSpPr>
          <p:nvPr>
            <p:ph type="body" sz="half" idx="2"/>
          </p:nvPr>
        </p:nvSpPr>
        <p:spPr>
          <a:xfrm>
            <a:off x="4503738" y="1557338"/>
            <a:ext cx="4029075" cy="4535487"/>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AR"/>
          </a:p>
        </p:txBody>
      </p:sp>
    </p:spTree>
  </p:cSld>
  <p:clrMapOvr>
    <a:masterClrMapping/>
  </p:clrMapOvr>
  <p:transition>
    <p:newsflash/>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txAndObj">
  <p:cSld name="Título, texto y objetos">
    <p:spTree>
      <p:nvGrpSpPr>
        <p:cNvPr id="1" name=""/>
        <p:cNvGrpSpPr/>
        <p:nvPr/>
      </p:nvGrpSpPr>
      <p:grpSpPr>
        <a:xfrm>
          <a:off x="0" y="0"/>
          <a:ext cx="0" cy="0"/>
          <a:chOff x="0" y="0"/>
          <a:chExt cx="0" cy="0"/>
        </a:xfrm>
      </p:grpSpPr>
      <p:sp>
        <p:nvSpPr>
          <p:cNvPr id="2" name="1 Título"/>
          <p:cNvSpPr>
            <a:spLocks noGrp="1"/>
          </p:cNvSpPr>
          <p:nvPr>
            <p:ph type="title"/>
          </p:nvPr>
        </p:nvSpPr>
        <p:spPr>
          <a:xfrm>
            <a:off x="112713" y="125413"/>
            <a:ext cx="7772400" cy="1143000"/>
          </a:xfrm>
        </p:spPr>
        <p:txBody>
          <a:bodyPr/>
          <a:lstStyle/>
          <a:p>
            <a:r>
              <a:rPr lang="es-ES" smtClean="0"/>
              <a:t>Haga clic para modificar el estilo de título del patrón</a:t>
            </a:r>
            <a:endParaRPr lang="es-AR"/>
          </a:p>
        </p:txBody>
      </p:sp>
      <p:sp>
        <p:nvSpPr>
          <p:cNvPr id="3" name="2 Marcador de texto"/>
          <p:cNvSpPr>
            <a:spLocks noGrp="1"/>
          </p:cNvSpPr>
          <p:nvPr>
            <p:ph type="body" sz="half" idx="1"/>
          </p:nvPr>
        </p:nvSpPr>
        <p:spPr>
          <a:xfrm>
            <a:off x="323850" y="1557338"/>
            <a:ext cx="4027488" cy="4535487"/>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AR"/>
          </a:p>
        </p:txBody>
      </p:sp>
      <p:sp>
        <p:nvSpPr>
          <p:cNvPr id="4" name="3 Marcador de contenido"/>
          <p:cNvSpPr>
            <a:spLocks noGrp="1"/>
          </p:cNvSpPr>
          <p:nvPr>
            <p:ph sz="half" idx="2"/>
          </p:nvPr>
        </p:nvSpPr>
        <p:spPr>
          <a:xfrm>
            <a:off x="4503738" y="1557338"/>
            <a:ext cx="4029075" cy="4535487"/>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AR"/>
          </a:p>
        </p:txBody>
      </p:sp>
    </p:spTree>
  </p:cSld>
  <p:clrMapOvr>
    <a:masterClrMapping/>
  </p:clrMapOvr>
  <p:transition>
    <p:newsflash/>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pic>
        <p:nvPicPr>
          <p:cNvPr id="4" name="6 Imagen" descr="logo.bmp"/>
          <p:cNvPicPr>
            <a:picLocks noChangeAspect="1"/>
          </p:cNvPicPr>
          <p:nvPr userDrawn="1"/>
        </p:nvPicPr>
        <p:blipFill>
          <a:blip r:embed="rId2" cstate="print"/>
          <a:stretch>
            <a:fillRect/>
          </a:stretch>
        </p:blipFill>
        <p:spPr>
          <a:xfrm>
            <a:off x="7218522" y="500042"/>
            <a:ext cx="1423179" cy="1071570"/>
          </a:xfrm>
          <a:prstGeom prst="rect">
            <a:avLst/>
          </a:prstGeom>
          <a:ln>
            <a:noFill/>
          </a:ln>
          <a:effectLst>
            <a:softEdge rad="112500"/>
          </a:effectLst>
        </p:spPr>
      </p:pic>
      <p:pic>
        <p:nvPicPr>
          <p:cNvPr id="5" name="7 Imagen" descr="logo_consejo.png"/>
          <p:cNvPicPr>
            <a:picLocks noChangeAspect="1"/>
          </p:cNvPicPr>
          <p:nvPr userDrawn="1"/>
        </p:nvPicPr>
        <p:blipFill>
          <a:blip r:embed="rId3"/>
          <a:srcRect r="71255"/>
          <a:stretch>
            <a:fillRect/>
          </a:stretch>
        </p:blipFill>
        <p:spPr bwMode="auto">
          <a:xfrm>
            <a:off x="428625" y="5943600"/>
            <a:ext cx="500063" cy="485775"/>
          </a:xfrm>
          <a:prstGeom prst="rect">
            <a:avLst/>
          </a:prstGeom>
          <a:noFill/>
          <a:ln w="9525">
            <a:noFill/>
            <a:miter lim="800000"/>
            <a:headEnd/>
            <a:tailEnd/>
          </a:ln>
        </p:spPr>
      </p:pic>
      <p:sp>
        <p:nvSpPr>
          <p:cNvPr id="2" name="1 Título"/>
          <p:cNvSpPr>
            <a:spLocks noGrp="1"/>
          </p:cNvSpPr>
          <p:nvPr>
            <p:ph type="title"/>
          </p:nvPr>
        </p:nvSpPr>
        <p:spPr>
          <a:xfrm>
            <a:off x="428596" y="500042"/>
            <a:ext cx="6929486" cy="1051560"/>
          </a:xfrm>
        </p:spPr>
        <p:txBody>
          <a:bodyPr/>
          <a:lstStyle>
            <a:lvl1pPr>
              <a:defRPr>
                <a:solidFill>
                  <a:srgbClr val="FF0000"/>
                </a:solidFill>
              </a:defRPr>
            </a:lvl1pPr>
            <a:extLst/>
          </a:lstStyle>
          <a:p>
            <a:r>
              <a:rPr lang="es-ES" dirty="0" smtClean="0"/>
              <a:t>Haga clic para modificar el estilo de título del patrón</a:t>
            </a:r>
            <a:endParaRPr lang="en-US" dirty="0"/>
          </a:p>
        </p:txBody>
      </p:sp>
      <p:sp>
        <p:nvSpPr>
          <p:cNvPr id="3" name="2 Marcador de contenido"/>
          <p:cNvSpPr>
            <a:spLocks noGrp="1"/>
          </p:cNvSpPr>
          <p:nvPr>
            <p:ph idx="1"/>
          </p:nvPr>
        </p:nvSpPr>
        <p:spPr>
          <a:xfrm>
            <a:off x="428596" y="1643050"/>
            <a:ext cx="8001056" cy="4214842"/>
          </a:xfrm>
        </p:spPr>
        <p:txBody>
          <a:bodyPr/>
          <a:lstStyle>
            <a:extLst/>
          </a:lstStyle>
          <a:p>
            <a:pPr lvl="0"/>
            <a:r>
              <a:rPr lang="es-ES" dirty="0" smtClean="0"/>
              <a:t>Haga clic para modificar el estilo de texto del patrón</a:t>
            </a:r>
          </a:p>
          <a:p>
            <a:pPr lvl="1"/>
            <a:r>
              <a:rPr lang="es-ES" dirty="0" smtClean="0"/>
              <a:t>Segundo nivel</a:t>
            </a:r>
          </a:p>
          <a:p>
            <a:pPr lvl="2"/>
            <a:r>
              <a:rPr lang="es-ES" dirty="0" smtClean="0"/>
              <a:t>Tercer nivel</a:t>
            </a:r>
          </a:p>
          <a:p>
            <a:pPr lvl="3"/>
            <a:r>
              <a:rPr lang="es-ES" dirty="0" smtClean="0"/>
              <a:t>Cuarto nivel</a:t>
            </a:r>
          </a:p>
          <a:p>
            <a:pPr lvl="4"/>
            <a:r>
              <a:rPr lang="es-ES" dirty="0" smtClean="0"/>
              <a:t>Quinto nivel</a:t>
            </a:r>
            <a:endParaRPr lang="en-US" dirty="0"/>
          </a:p>
        </p:txBody>
      </p:sp>
      <p:sp>
        <p:nvSpPr>
          <p:cNvPr id="6" name="3 Marcador de fecha"/>
          <p:cNvSpPr>
            <a:spLocks noGrp="1"/>
          </p:cNvSpPr>
          <p:nvPr>
            <p:ph type="dt" sz="half" idx="10"/>
          </p:nvPr>
        </p:nvSpPr>
        <p:spPr/>
        <p:txBody>
          <a:bodyPr/>
          <a:lstStyle>
            <a:lvl1pPr>
              <a:defRPr/>
            </a:lvl1pPr>
            <a:extLst/>
          </a:lstStyle>
          <a:p>
            <a:pPr>
              <a:defRPr/>
            </a:pPr>
            <a:fld id="{F6C2D0A3-E2D9-44F7-A3FE-9D2BB7A546D9}" type="datetimeFigureOut">
              <a:rPr lang="es-AR"/>
              <a:pPr>
                <a:defRPr/>
              </a:pPr>
              <a:t>24/07/2012</a:t>
            </a:fld>
            <a:endParaRPr lang="es-AR"/>
          </a:p>
        </p:txBody>
      </p:sp>
      <p:sp>
        <p:nvSpPr>
          <p:cNvPr id="7" name="4 Marcador de pie de página"/>
          <p:cNvSpPr>
            <a:spLocks noGrp="1"/>
          </p:cNvSpPr>
          <p:nvPr>
            <p:ph type="ftr" sz="quarter" idx="11"/>
          </p:nvPr>
        </p:nvSpPr>
        <p:spPr/>
        <p:txBody>
          <a:bodyPr/>
          <a:lstStyle>
            <a:lvl1pPr>
              <a:defRPr/>
            </a:lvl1pPr>
            <a:extLst/>
          </a:lstStyle>
          <a:p>
            <a:pPr>
              <a:defRPr/>
            </a:pPr>
            <a:endParaRPr lang="es-AR"/>
          </a:p>
        </p:txBody>
      </p:sp>
      <p:sp>
        <p:nvSpPr>
          <p:cNvPr id="8" name="5 Marcador de número de diapositiva"/>
          <p:cNvSpPr>
            <a:spLocks noGrp="1"/>
          </p:cNvSpPr>
          <p:nvPr>
            <p:ph type="sldNum" sz="quarter" idx="12"/>
          </p:nvPr>
        </p:nvSpPr>
        <p:spPr/>
        <p:txBody>
          <a:bodyPr/>
          <a:lstStyle>
            <a:lvl1pPr>
              <a:defRPr/>
            </a:lvl1pPr>
            <a:extLst/>
          </a:lstStyle>
          <a:p>
            <a:pPr>
              <a:defRPr/>
            </a:pPr>
            <a:fld id="{37895749-CD93-4309-AEFA-B14FA9F7689A}" type="slidenum">
              <a:rPr lang="es-AR"/>
              <a:pPr>
                <a:defRPr/>
              </a:pPr>
              <a:t>‹#›</a:t>
            </a:fld>
            <a:endParaRPr lang="es-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spTree>
      <p:nvGrpSpPr>
        <p:cNvPr id="1" name=""/>
        <p:cNvGrpSpPr/>
        <p:nvPr/>
      </p:nvGrpSpPr>
      <p:grpSpPr>
        <a:xfrm>
          <a:off x="0" y="0"/>
          <a:ext cx="0" cy="0"/>
          <a:chOff x="0" y="0"/>
          <a:chExt cx="0" cy="0"/>
        </a:xfrm>
      </p:grpSpPr>
      <p:sp>
        <p:nvSpPr>
          <p:cNvPr id="4" name="13 Rectángulo redondeado"/>
          <p:cNvSpPr/>
          <p:nvPr/>
        </p:nvSpPr>
        <p:spPr>
          <a:xfrm>
            <a:off x="304800" y="328613"/>
            <a:ext cx="8532813" cy="6197600"/>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5" name="10 Rectángulo redondeado"/>
          <p:cNvSpPr/>
          <p:nvPr/>
        </p:nvSpPr>
        <p:spPr>
          <a:xfrm>
            <a:off x="418596" y="434162"/>
            <a:ext cx="8306809" cy="4341329"/>
          </a:xfrm>
          <a:prstGeom prst="roundRect">
            <a:avLst>
              <a:gd name="adj" fmla="val 2127"/>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2" name="1 Título"/>
          <p:cNvSpPr>
            <a:spLocks noGrp="1"/>
          </p:cNvSpPr>
          <p:nvPr>
            <p:ph type="title"/>
          </p:nvPr>
        </p:nvSpPr>
        <p:spPr>
          <a:xfrm>
            <a:off x="468344" y="4928616"/>
            <a:ext cx="8183880" cy="676656"/>
          </a:xfrm>
        </p:spPr>
        <p:txBody>
          <a:bodyPr lIns="91440" bIns="0"/>
          <a:lstStyle>
            <a:lvl1pPr algn="l">
              <a:buNone/>
              <a:defRPr sz="3600" b="0" cap="none" baseline="0">
                <a:solidFill>
                  <a:schemeClr val="bg2">
                    <a:shade val="25000"/>
                  </a:schemeClr>
                </a:solidFill>
                <a:effectLst/>
              </a:defRPr>
            </a:lvl1pPr>
            <a:extLst/>
          </a:lstStyle>
          <a:p>
            <a:r>
              <a:rPr lang="es-ES" smtClean="0"/>
              <a:t>Haga clic para modificar el estilo de título del patrón</a:t>
            </a:r>
            <a:endParaRPr lang="en-US"/>
          </a:p>
        </p:txBody>
      </p:sp>
      <p:sp>
        <p:nvSpPr>
          <p:cNvPr id="3" name="2 Marcador de texto"/>
          <p:cNvSpPr>
            <a:spLocks noGrp="1"/>
          </p:cNvSpPr>
          <p:nvPr>
            <p:ph type="body" idx="1"/>
          </p:nvPr>
        </p:nvSpPr>
        <p:spPr>
          <a:xfrm>
            <a:off x="468344" y="5624484"/>
            <a:ext cx="8183880" cy="420624"/>
          </a:xfrm>
        </p:spPr>
        <p:txBody>
          <a:bodyPr lIns="118872" tIns="0"/>
          <a:lstStyle>
            <a:lvl1pPr marL="0" marR="36576" indent="0" algn="l">
              <a:spcBef>
                <a:spcPts val="0"/>
              </a:spcBef>
              <a:spcAft>
                <a:spcPts val="0"/>
              </a:spcAft>
              <a:buNone/>
              <a:defRPr sz="1800" b="0">
                <a:solidFill>
                  <a:schemeClr val="accent1">
                    <a:shade val="50000"/>
                    <a:satMod val="110000"/>
                  </a:schemeClr>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a:r>
              <a:rPr lang="es-ES" smtClean="0"/>
              <a:t>Haga clic para modificar el estilo de texto del patrón</a:t>
            </a:r>
          </a:p>
        </p:txBody>
      </p:sp>
      <p:sp>
        <p:nvSpPr>
          <p:cNvPr id="6" name="3 Marcador de fecha"/>
          <p:cNvSpPr>
            <a:spLocks noGrp="1"/>
          </p:cNvSpPr>
          <p:nvPr>
            <p:ph type="dt" sz="half" idx="10"/>
          </p:nvPr>
        </p:nvSpPr>
        <p:spPr/>
        <p:txBody>
          <a:bodyPr/>
          <a:lstStyle>
            <a:lvl1pPr>
              <a:defRPr/>
            </a:lvl1pPr>
            <a:extLst/>
          </a:lstStyle>
          <a:p>
            <a:pPr>
              <a:defRPr/>
            </a:pPr>
            <a:fld id="{A1612C36-C5FC-4FBD-B667-C33C3B304028}" type="datetimeFigureOut">
              <a:rPr lang="es-AR"/>
              <a:pPr>
                <a:defRPr/>
              </a:pPr>
              <a:t>24/07/2012</a:t>
            </a:fld>
            <a:endParaRPr lang="es-AR"/>
          </a:p>
        </p:txBody>
      </p:sp>
      <p:sp>
        <p:nvSpPr>
          <p:cNvPr id="7" name="4 Marcador de pie de página"/>
          <p:cNvSpPr>
            <a:spLocks noGrp="1"/>
          </p:cNvSpPr>
          <p:nvPr>
            <p:ph type="ftr" sz="quarter" idx="11"/>
          </p:nvPr>
        </p:nvSpPr>
        <p:spPr/>
        <p:txBody>
          <a:bodyPr/>
          <a:lstStyle>
            <a:lvl1pPr>
              <a:defRPr/>
            </a:lvl1pPr>
            <a:extLst/>
          </a:lstStyle>
          <a:p>
            <a:pPr>
              <a:defRPr/>
            </a:pPr>
            <a:endParaRPr lang="es-AR"/>
          </a:p>
        </p:txBody>
      </p:sp>
      <p:sp>
        <p:nvSpPr>
          <p:cNvPr id="8" name="5 Marcador de número de diapositiva"/>
          <p:cNvSpPr>
            <a:spLocks noGrp="1"/>
          </p:cNvSpPr>
          <p:nvPr>
            <p:ph type="sldNum" sz="quarter" idx="12"/>
          </p:nvPr>
        </p:nvSpPr>
        <p:spPr/>
        <p:txBody>
          <a:bodyPr/>
          <a:lstStyle>
            <a:lvl1pPr>
              <a:defRPr/>
            </a:lvl1pPr>
            <a:extLst/>
          </a:lstStyle>
          <a:p>
            <a:pPr>
              <a:defRPr/>
            </a:pPr>
            <a:fld id="{30DA35CD-8C6C-4F8F-B056-8AFF77D6BAAD}" type="slidenum">
              <a:rPr lang="es-AR"/>
              <a:pPr>
                <a:defRPr/>
              </a:pPr>
              <a:t>‹#›</a:t>
            </a:fld>
            <a:endParaRPr lang="es-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extLst/>
          </a:lstStyle>
          <a:p>
            <a:r>
              <a:rPr lang="es-ES" smtClean="0"/>
              <a:t>Haga clic para modificar el estilo de título del patrón</a:t>
            </a:r>
            <a:endParaRPr lang="en-US"/>
          </a:p>
        </p:txBody>
      </p:sp>
      <p:sp>
        <p:nvSpPr>
          <p:cNvPr id="3" name="2 Marcador de contenido"/>
          <p:cNvSpPr>
            <a:spLocks noGrp="1"/>
          </p:cNvSpPr>
          <p:nvPr>
            <p:ph sz="half" idx="1"/>
          </p:nvPr>
        </p:nvSpPr>
        <p:spPr>
          <a:xfrm>
            <a:off x="514352" y="530352"/>
            <a:ext cx="3931920" cy="4389120"/>
          </a:xfrm>
        </p:spPr>
        <p:txBody>
          <a:bodyPr/>
          <a:lstStyle>
            <a:lvl1pPr>
              <a:defRPr sz="2600"/>
            </a:lvl1pPr>
            <a:lvl2pPr>
              <a:defRPr sz="2200"/>
            </a:lvl2pPr>
            <a:lvl3pPr>
              <a:defRPr sz="2000"/>
            </a:lvl3pPr>
            <a:lvl4pPr>
              <a:defRPr sz="1800"/>
            </a:lvl4pPr>
            <a:lvl5pPr>
              <a:defRPr sz="1800"/>
            </a:lvl5pPr>
            <a:extLs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3 Marcador de contenido"/>
          <p:cNvSpPr>
            <a:spLocks noGrp="1"/>
          </p:cNvSpPr>
          <p:nvPr>
            <p:ph sz="half" idx="2"/>
          </p:nvPr>
        </p:nvSpPr>
        <p:spPr>
          <a:xfrm>
            <a:off x="4755360" y="530352"/>
            <a:ext cx="3931920" cy="4389120"/>
          </a:xfrm>
        </p:spPr>
        <p:txBody>
          <a:bodyPr/>
          <a:lstStyle>
            <a:lvl1pPr>
              <a:defRPr sz="2600"/>
            </a:lvl1pPr>
            <a:lvl2pPr>
              <a:defRPr sz="2200"/>
            </a:lvl2pPr>
            <a:lvl3pPr>
              <a:defRPr sz="2000"/>
            </a:lvl3pPr>
            <a:lvl4pPr>
              <a:defRPr sz="1800"/>
            </a:lvl4pPr>
            <a:lvl5pPr>
              <a:defRPr sz="1800"/>
            </a:lvl5pPr>
            <a:extLs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5" name="24 Marcador de fecha"/>
          <p:cNvSpPr>
            <a:spLocks noGrp="1"/>
          </p:cNvSpPr>
          <p:nvPr>
            <p:ph type="dt" sz="half" idx="10"/>
          </p:nvPr>
        </p:nvSpPr>
        <p:spPr/>
        <p:txBody>
          <a:bodyPr/>
          <a:lstStyle>
            <a:lvl1pPr>
              <a:defRPr/>
            </a:lvl1pPr>
          </a:lstStyle>
          <a:p>
            <a:pPr>
              <a:defRPr/>
            </a:pPr>
            <a:fld id="{A4107461-4BF7-45B7-A0C5-6C23E0F78A79}" type="datetimeFigureOut">
              <a:rPr lang="es-AR"/>
              <a:pPr>
                <a:defRPr/>
              </a:pPr>
              <a:t>24/07/2012</a:t>
            </a:fld>
            <a:endParaRPr lang="es-AR"/>
          </a:p>
        </p:txBody>
      </p:sp>
      <p:sp>
        <p:nvSpPr>
          <p:cNvPr id="6" name="17 Marcador de pie de página"/>
          <p:cNvSpPr>
            <a:spLocks noGrp="1"/>
          </p:cNvSpPr>
          <p:nvPr>
            <p:ph type="ftr" sz="quarter" idx="11"/>
          </p:nvPr>
        </p:nvSpPr>
        <p:spPr/>
        <p:txBody>
          <a:bodyPr/>
          <a:lstStyle>
            <a:lvl1pPr>
              <a:defRPr/>
            </a:lvl1pPr>
          </a:lstStyle>
          <a:p>
            <a:pPr>
              <a:defRPr/>
            </a:pPr>
            <a:endParaRPr lang="es-AR"/>
          </a:p>
        </p:txBody>
      </p:sp>
      <p:sp>
        <p:nvSpPr>
          <p:cNvPr id="7" name="4 Marcador de número de diapositiva"/>
          <p:cNvSpPr>
            <a:spLocks noGrp="1"/>
          </p:cNvSpPr>
          <p:nvPr>
            <p:ph type="sldNum" sz="quarter" idx="12"/>
          </p:nvPr>
        </p:nvSpPr>
        <p:spPr/>
        <p:txBody>
          <a:bodyPr/>
          <a:lstStyle>
            <a:lvl1pPr>
              <a:defRPr/>
            </a:lvl1pPr>
          </a:lstStyle>
          <a:p>
            <a:pPr>
              <a:defRPr/>
            </a:pPr>
            <a:fld id="{CB0A73D1-A666-44FE-8B61-43B45F735D60}" type="slidenum">
              <a:rPr lang="es-AR"/>
              <a:pPr>
                <a:defRPr/>
              </a:pPr>
              <a:t>‹#›</a:t>
            </a:fld>
            <a:endParaRPr lang="es-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502920" y="4983480"/>
            <a:ext cx="8183880" cy="1051560"/>
          </a:xfrm>
        </p:spPr>
        <p:txBody>
          <a:bodyPr/>
          <a:lstStyle>
            <a:lvl1pPr>
              <a:defRPr b="1"/>
            </a:lvl1pPr>
            <a:extLst/>
          </a:lstStyle>
          <a:p>
            <a:r>
              <a:rPr lang="es-ES" smtClean="0"/>
              <a:t>Haga clic para modificar el estilo de título del patrón</a:t>
            </a:r>
            <a:endParaRPr lang="en-US"/>
          </a:p>
        </p:txBody>
      </p:sp>
      <p:sp>
        <p:nvSpPr>
          <p:cNvPr id="3" name="2 Marcador de texto"/>
          <p:cNvSpPr>
            <a:spLocks noGrp="1"/>
          </p:cNvSpPr>
          <p:nvPr>
            <p:ph type="body" idx="1"/>
          </p:nvPr>
        </p:nvSpPr>
        <p:spPr>
          <a:xfrm>
            <a:off x="607224" y="579438"/>
            <a:ext cx="3931920" cy="792162"/>
          </a:xfrm>
        </p:spPr>
        <p:txBody>
          <a:bodyPr lIns="146304" anchor="ctr"/>
          <a:lstStyle>
            <a:lvl1pPr marL="0" indent="0" algn="l">
              <a:buNone/>
              <a:defRPr sz="2400" b="1">
                <a:solidFill>
                  <a:schemeClr val="tx1"/>
                </a:solidFill>
              </a:defRPr>
            </a:lvl1pPr>
            <a:lvl2pPr>
              <a:buNone/>
              <a:defRPr sz="2000" b="1"/>
            </a:lvl2pPr>
            <a:lvl3pPr>
              <a:buNone/>
              <a:defRPr sz="1800" b="1"/>
            </a:lvl3pPr>
            <a:lvl4pPr>
              <a:buNone/>
              <a:defRPr sz="1600" b="1"/>
            </a:lvl4pPr>
            <a:lvl5pPr>
              <a:buNone/>
              <a:defRPr sz="1600" b="1"/>
            </a:lvl5pPr>
            <a:extLst/>
          </a:lstStyle>
          <a:p>
            <a:pPr lvl="0"/>
            <a:r>
              <a:rPr lang="es-ES" smtClean="0"/>
              <a:t>Haga clic para modificar el estilo de texto del patrón</a:t>
            </a:r>
          </a:p>
        </p:txBody>
      </p:sp>
      <p:sp>
        <p:nvSpPr>
          <p:cNvPr id="4" name="3 Marcador de texto"/>
          <p:cNvSpPr>
            <a:spLocks noGrp="1"/>
          </p:cNvSpPr>
          <p:nvPr>
            <p:ph type="body" sz="half" idx="3"/>
          </p:nvPr>
        </p:nvSpPr>
        <p:spPr>
          <a:xfrm>
            <a:off x="4652169" y="579438"/>
            <a:ext cx="3931920" cy="792162"/>
          </a:xfrm>
        </p:spPr>
        <p:txBody>
          <a:bodyPr lIns="137160" anchor="ctr"/>
          <a:lstStyle>
            <a:lvl1pPr marL="0" indent="0" algn="l">
              <a:buNone/>
              <a:defRPr sz="2400" b="1">
                <a:solidFill>
                  <a:schemeClr val="tx1"/>
                </a:solidFill>
              </a:defRPr>
            </a:lvl1pPr>
            <a:lvl2pPr>
              <a:buNone/>
              <a:defRPr sz="2000" b="1"/>
            </a:lvl2pPr>
            <a:lvl3pPr>
              <a:buNone/>
              <a:defRPr sz="1800" b="1"/>
            </a:lvl3pPr>
            <a:lvl4pPr>
              <a:buNone/>
              <a:defRPr sz="1600" b="1"/>
            </a:lvl4pPr>
            <a:lvl5pPr>
              <a:buNone/>
              <a:defRPr sz="1600" b="1"/>
            </a:lvl5pPr>
            <a:extLst/>
          </a:lstStyle>
          <a:p>
            <a:pPr lvl="0"/>
            <a:r>
              <a:rPr lang="es-ES" smtClean="0"/>
              <a:t>Haga clic para modificar el estilo de texto del patrón</a:t>
            </a:r>
          </a:p>
        </p:txBody>
      </p:sp>
      <p:sp>
        <p:nvSpPr>
          <p:cNvPr id="5" name="4 Marcador de contenido"/>
          <p:cNvSpPr>
            <a:spLocks noGrp="1"/>
          </p:cNvSpPr>
          <p:nvPr>
            <p:ph sz="quarter" idx="2"/>
          </p:nvPr>
        </p:nvSpPr>
        <p:spPr>
          <a:xfrm>
            <a:off x="607224" y="1447800"/>
            <a:ext cx="3931920" cy="3489960"/>
          </a:xfrm>
        </p:spPr>
        <p:txBody>
          <a:bodyPr/>
          <a:lstStyle>
            <a:lvl1pPr algn="l">
              <a:defRPr sz="2400"/>
            </a:lvl1pPr>
            <a:lvl2pPr algn="l">
              <a:defRPr sz="2000"/>
            </a:lvl2pPr>
            <a:lvl3pPr algn="l">
              <a:defRPr sz="1800"/>
            </a:lvl3pPr>
            <a:lvl4pPr algn="l">
              <a:defRPr sz="1600"/>
            </a:lvl4pPr>
            <a:lvl5pPr algn="l">
              <a:defRPr sz="1600"/>
            </a:lvl5pPr>
            <a:extLs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6" name="5 Marcador de contenido"/>
          <p:cNvSpPr>
            <a:spLocks noGrp="1"/>
          </p:cNvSpPr>
          <p:nvPr>
            <p:ph sz="quarter" idx="4"/>
          </p:nvPr>
        </p:nvSpPr>
        <p:spPr>
          <a:xfrm>
            <a:off x="4652169" y="1447800"/>
            <a:ext cx="3931920" cy="3489960"/>
          </a:xfrm>
        </p:spPr>
        <p:txBody>
          <a:bodyPr/>
          <a:lstStyle>
            <a:lvl1pPr algn="l">
              <a:defRPr sz="2400"/>
            </a:lvl1pPr>
            <a:lvl2pPr algn="l">
              <a:defRPr sz="2000"/>
            </a:lvl2pPr>
            <a:lvl3pPr algn="l">
              <a:defRPr sz="1800"/>
            </a:lvl3pPr>
            <a:lvl4pPr algn="l">
              <a:defRPr sz="1600"/>
            </a:lvl4pPr>
            <a:lvl5pPr algn="l">
              <a:defRPr sz="1600"/>
            </a:lvl5pPr>
            <a:extLs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7" name="24 Marcador de fecha"/>
          <p:cNvSpPr>
            <a:spLocks noGrp="1"/>
          </p:cNvSpPr>
          <p:nvPr>
            <p:ph type="dt" sz="half" idx="10"/>
          </p:nvPr>
        </p:nvSpPr>
        <p:spPr/>
        <p:txBody>
          <a:bodyPr/>
          <a:lstStyle>
            <a:lvl1pPr>
              <a:defRPr/>
            </a:lvl1pPr>
          </a:lstStyle>
          <a:p>
            <a:pPr>
              <a:defRPr/>
            </a:pPr>
            <a:fld id="{AD3FF52E-E635-4496-B7E5-0B0B6B3063EE}" type="datetimeFigureOut">
              <a:rPr lang="es-AR"/>
              <a:pPr>
                <a:defRPr/>
              </a:pPr>
              <a:t>24/07/2012</a:t>
            </a:fld>
            <a:endParaRPr lang="es-AR"/>
          </a:p>
        </p:txBody>
      </p:sp>
      <p:sp>
        <p:nvSpPr>
          <p:cNvPr id="8" name="17 Marcador de pie de página"/>
          <p:cNvSpPr>
            <a:spLocks noGrp="1"/>
          </p:cNvSpPr>
          <p:nvPr>
            <p:ph type="ftr" sz="quarter" idx="11"/>
          </p:nvPr>
        </p:nvSpPr>
        <p:spPr/>
        <p:txBody>
          <a:bodyPr/>
          <a:lstStyle>
            <a:lvl1pPr>
              <a:defRPr/>
            </a:lvl1pPr>
          </a:lstStyle>
          <a:p>
            <a:pPr>
              <a:defRPr/>
            </a:pPr>
            <a:endParaRPr lang="es-AR"/>
          </a:p>
        </p:txBody>
      </p:sp>
      <p:sp>
        <p:nvSpPr>
          <p:cNvPr id="9" name="4 Marcador de número de diapositiva"/>
          <p:cNvSpPr>
            <a:spLocks noGrp="1"/>
          </p:cNvSpPr>
          <p:nvPr>
            <p:ph type="sldNum" sz="quarter" idx="12"/>
          </p:nvPr>
        </p:nvSpPr>
        <p:spPr/>
        <p:txBody>
          <a:bodyPr/>
          <a:lstStyle>
            <a:lvl1pPr>
              <a:defRPr/>
            </a:lvl1pPr>
          </a:lstStyle>
          <a:p>
            <a:pPr>
              <a:defRPr/>
            </a:pPr>
            <a:fld id="{5A186118-18DC-4717-8DBA-A2E981E88F3D}" type="slidenum">
              <a:rPr lang="es-AR"/>
              <a:pPr>
                <a:defRPr/>
              </a:pPr>
              <a:t>‹#›</a:t>
            </a:fld>
            <a:endParaRPr lang="es-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extLst/>
          </a:lstStyle>
          <a:p>
            <a:r>
              <a:rPr lang="es-ES" smtClean="0"/>
              <a:t>Haga clic para modificar el estilo de título del patrón</a:t>
            </a:r>
            <a:endParaRPr lang="en-US"/>
          </a:p>
        </p:txBody>
      </p:sp>
      <p:sp>
        <p:nvSpPr>
          <p:cNvPr id="3" name="24 Marcador de fecha"/>
          <p:cNvSpPr>
            <a:spLocks noGrp="1"/>
          </p:cNvSpPr>
          <p:nvPr>
            <p:ph type="dt" sz="half" idx="10"/>
          </p:nvPr>
        </p:nvSpPr>
        <p:spPr/>
        <p:txBody>
          <a:bodyPr/>
          <a:lstStyle>
            <a:lvl1pPr>
              <a:defRPr/>
            </a:lvl1pPr>
          </a:lstStyle>
          <a:p>
            <a:pPr>
              <a:defRPr/>
            </a:pPr>
            <a:fld id="{8952FA8E-FB31-403D-9A5F-E795AB24321C}" type="datetimeFigureOut">
              <a:rPr lang="es-AR"/>
              <a:pPr>
                <a:defRPr/>
              </a:pPr>
              <a:t>24/07/2012</a:t>
            </a:fld>
            <a:endParaRPr lang="es-AR"/>
          </a:p>
        </p:txBody>
      </p:sp>
      <p:sp>
        <p:nvSpPr>
          <p:cNvPr id="4" name="17 Marcador de pie de página"/>
          <p:cNvSpPr>
            <a:spLocks noGrp="1"/>
          </p:cNvSpPr>
          <p:nvPr>
            <p:ph type="ftr" sz="quarter" idx="11"/>
          </p:nvPr>
        </p:nvSpPr>
        <p:spPr/>
        <p:txBody>
          <a:bodyPr/>
          <a:lstStyle>
            <a:lvl1pPr>
              <a:defRPr/>
            </a:lvl1pPr>
          </a:lstStyle>
          <a:p>
            <a:pPr>
              <a:defRPr/>
            </a:pPr>
            <a:endParaRPr lang="es-AR"/>
          </a:p>
        </p:txBody>
      </p:sp>
      <p:sp>
        <p:nvSpPr>
          <p:cNvPr id="5" name="4 Marcador de número de diapositiva"/>
          <p:cNvSpPr>
            <a:spLocks noGrp="1"/>
          </p:cNvSpPr>
          <p:nvPr>
            <p:ph type="sldNum" sz="quarter" idx="12"/>
          </p:nvPr>
        </p:nvSpPr>
        <p:spPr/>
        <p:txBody>
          <a:bodyPr/>
          <a:lstStyle>
            <a:lvl1pPr>
              <a:defRPr/>
            </a:lvl1pPr>
          </a:lstStyle>
          <a:p>
            <a:pPr>
              <a:defRPr/>
            </a:pPr>
            <a:fld id="{358D3837-1AEB-4B93-B999-BE798D73AB35}" type="slidenum">
              <a:rPr lang="es-AR"/>
              <a:pPr>
                <a:defRPr/>
              </a:pPr>
              <a:t>‹#›</a:t>
            </a:fld>
            <a:endParaRPr lang="es-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En blanco">
    <p:spTree>
      <p:nvGrpSpPr>
        <p:cNvPr id="1" name=""/>
        <p:cNvGrpSpPr/>
        <p:nvPr/>
      </p:nvGrpSpPr>
      <p:grpSpPr>
        <a:xfrm>
          <a:off x="0" y="0"/>
          <a:ext cx="0" cy="0"/>
          <a:chOff x="0" y="0"/>
          <a:chExt cx="0" cy="0"/>
        </a:xfrm>
      </p:grpSpPr>
      <p:sp>
        <p:nvSpPr>
          <p:cNvPr id="2" name="6 Rectángulo redondeado"/>
          <p:cNvSpPr/>
          <p:nvPr/>
        </p:nvSpPr>
        <p:spPr>
          <a:xfrm>
            <a:off x="304800" y="328613"/>
            <a:ext cx="8532813" cy="6197600"/>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pic>
        <p:nvPicPr>
          <p:cNvPr id="3" name="5 Imagen" descr="logo_consejo.png"/>
          <p:cNvPicPr>
            <a:picLocks noChangeAspect="1"/>
          </p:cNvPicPr>
          <p:nvPr userDrawn="1"/>
        </p:nvPicPr>
        <p:blipFill>
          <a:blip r:embed="rId2"/>
          <a:srcRect r="71295"/>
          <a:stretch>
            <a:fillRect/>
          </a:stretch>
        </p:blipFill>
        <p:spPr bwMode="auto">
          <a:xfrm>
            <a:off x="401638" y="5929313"/>
            <a:ext cx="514350" cy="500062"/>
          </a:xfrm>
          <a:prstGeom prst="rect">
            <a:avLst/>
          </a:prstGeom>
          <a:noFill/>
          <a:ln w="9525">
            <a:noFill/>
            <a:miter lim="800000"/>
            <a:headEnd/>
            <a:tailEnd/>
          </a:ln>
        </p:spPr>
      </p:pic>
      <p:pic>
        <p:nvPicPr>
          <p:cNvPr id="4" name="7 Imagen" descr="logo.bmp"/>
          <p:cNvPicPr>
            <a:picLocks noChangeAspect="1"/>
          </p:cNvPicPr>
          <p:nvPr userDrawn="1"/>
        </p:nvPicPr>
        <p:blipFill>
          <a:blip r:embed="rId3" cstate="print"/>
          <a:stretch>
            <a:fillRect/>
          </a:stretch>
        </p:blipFill>
        <p:spPr>
          <a:xfrm>
            <a:off x="7245344" y="357166"/>
            <a:ext cx="1612936" cy="1214446"/>
          </a:xfrm>
          <a:prstGeom prst="rect">
            <a:avLst/>
          </a:prstGeom>
          <a:ln>
            <a:noFill/>
          </a:ln>
          <a:effectLst>
            <a:softEdge rad="112500"/>
          </a:effectLst>
        </p:spPr>
      </p:pic>
      <p:sp>
        <p:nvSpPr>
          <p:cNvPr id="5" name="1 Marcador de fecha"/>
          <p:cNvSpPr>
            <a:spLocks noGrp="1"/>
          </p:cNvSpPr>
          <p:nvPr>
            <p:ph type="dt" sz="half" idx="10"/>
          </p:nvPr>
        </p:nvSpPr>
        <p:spPr/>
        <p:txBody>
          <a:bodyPr/>
          <a:lstStyle>
            <a:lvl1pPr>
              <a:defRPr/>
            </a:lvl1pPr>
            <a:extLst/>
          </a:lstStyle>
          <a:p>
            <a:pPr>
              <a:defRPr/>
            </a:pPr>
            <a:fld id="{9996E737-44EC-405B-873D-210D054CBACA}" type="datetimeFigureOut">
              <a:rPr lang="es-AR"/>
              <a:pPr>
                <a:defRPr/>
              </a:pPr>
              <a:t>24/07/2012</a:t>
            </a:fld>
            <a:endParaRPr lang="es-AR"/>
          </a:p>
        </p:txBody>
      </p:sp>
      <p:sp>
        <p:nvSpPr>
          <p:cNvPr id="6" name="2 Marcador de pie de página"/>
          <p:cNvSpPr>
            <a:spLocks noGrp="1"/>
          </p:cNvSpPr>
          <p:nvPr>
            <p:ph type="ftr" sz="quarter" idx="11"/>
          </p:nvPr>
        </p:nvSpPr>
        <p:spPr/>
        <p:txBody>
          <a:bodyPr/>
          <a:lstStyle>
            <a:lvl1pPr>
              <a:defRPr/>
            </a:lvl1pPr>
            <a:extLst/>
          </a:lstStyle>
          <a:p>
            <a:pPr>
              <a:defRPr/>
            </a:pPr>
            <a:endParaRPr lang="es-AR"/>
          </a:p>
        </p:txBody>
      </p:sp>
      <p:sp>
        <p:nvSpPr>
          <p:cNvPr id="7" name="3 Marcador de número de diapositiva"/>
          <p:cNvSpPr>
            <a:spLocks noGrp="1"/>
          </p:cNvSpPr>
          <p:nvPr>
            <p:ph type="sldNum" sz="quarter" idx="12"/>
          </p:nvPr>
        </p:nvSpPr>
        <p:spPr/>
        <p:txBody>
          <a:bodyPr/>
          <a:lstStyle>
            <a:lvl1pPr>
              <a:defRPr/>
            </a:lvl1pPr>
            <a:extLst/>
          </a:lstStyle>
          <a:p>
            <a:pPr>
              <a:defRPr/>
            </a:pPr>
            <a:fld id="{A7FD972D-BBE3-42D6-BC0C-2D361E4359C2}" type="slidenum">
              <a:rPr lang="es-AR"/>
              <a:pPr>
                <a:defRPr/>
              </a:pPr>
              <a:t>‹#›</a:t>
            </a:fld>
            <a:endParaRPr lang="es-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5538784" y="533400"/>
            <a:ext cx="2971800" cy="914400"/>
          </a:xfrm>
        </p:spPr>
        <p:txBody>
          <a:bodyPr/>
          <a:lstStyle>
            <a:lvl1pPr algn="l">
              <a:buNone/>
              <a:defRPr sz="2200" b="1">
                <a:solidFill>
                  <a:schemeClr val="accent1"/>
                </a:solidFill>
              </a:defRPr>
            </a:lvl1pPr>
            <a:extLst/>
          </a:lstStyle>
          <a:p>
            <a:r>
              <a:rPr lang="es-ES" smtClean="0"/>
              <a:t>Haga clic para modificar el estilo de título del patrón</a:t>
            </a:r>
            <a:endParaRPr lang="en-US"/>
          </a:p>
        </p:txBody>
      </p:sp>
      <p:sp>
        <p:nvSpPr>
          <p:cNvPr id="3" name="2 Marcador de texto"/>
          <p:cNvSpPr>
            <a:spLocks noGrp="1"/>
          </p:cNvSpPr>
          <p:nvPr>
            <p:ph type="body" idx="2"/>
          </p:nvPr>
        </p:nvSpPr>
        <p:spPr>
          <a:xfrm>
            <a:off x="5538847" y="1447802"/>
            <a:ext cx="2971800" cy="4206112"/>
          </a:xfrm>
        </p:spPr>
        <p:txBody>
          <a:bodyPr lIns="91440"/>
          <a:lstStyle>
            <a:lvl1pPr marL="18288" marR="18288" indent="0">
              <a:spcBef>
                <a:spcPts val="0"/>
              </a:spcBef>
              <a:buNone/>
              <a:defRPr sz="1400">
                <a:solidFill>
                  <a:schemeClr val="tx1"/>
                </a:solidFill>
              </a:defRPr>
            </a:lvl1pPr>
            <a:lvl2pPr>
              <a:buNone/>
              <a:defRPr sz="1200">
                <a:solidFill>
                  <a:schemeClr val="tx1"/>
                </a:solidFill>
              </a:defRPr>
            </a:lvl2pPr>
            <a:lvl3pPr>
              <a:buNone/>
              <a:defRPr sz="1000">
                <a:solidFill>
                  <a:schemeClr val="tx1"/>
                </a:solidFill>
              </a:defRPr>
            </a:lvl3pPr>
            <a:lvl4pPr>
              <a:buNone/>
              <a:defRPr sz="900">
                <a:solidFill>
                  <a:schemeClr val="tx1"/>
                </a:solidFill>
              </a:defRPr>
            </a:lvl4pPr>
            <a:lvl5pPr>
              <a:buNone/>
              <a:defRPr sz="900">
                <a:solidFill>
                  <a:schemeClr val="tx1"/>
                </a:solidFill>
              </a:defRPr>
            </a:lvl5pPr>
            <a:extLs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3 Marcador de contenido"/>
          <p:cNvSpPr>
            <a:spLocks noGrp="1"/>
          </p:cNvSpPr>
          <p:nvPr>
            <p:ph sz="half" idx="1"/>
          </p:nvPr>
        </p:nvSpPr>
        <p:spPr>
          <a:xfrm>
            <a:off x="761372" y="930144"/>
            <a:ext cx="4626159" cy="4724402"/>
          </a:xfrm>
        </p:spPr>
        <p:txBody>
          <a:bodyPr/>
          <a:lstStyle>
            <a:lvl1pPr>
              <a:defRPr sz="2800">
                <a:solidFill>
                  <a:schemeClr val="tx1"/>
                </a:solidFill>
              </a:defRPr>
            </a:lvl1pPr>
            <a:lvl2pPr>
              <a:defRPr sz="2600">
                <a:solidFill>
                  <a:schemeClr val="tx1"/>
                </a:solidFill>
              </a:defRPr>
            </a:lvl2pPr>
            <a:lvl3pPr>
              <a:defRPr sz="2400">
                <a:solidFill>
                  <a:schemeClr val="tx1"/>
                </a:solidFill>
              </a:defRPr>
            </a:lvl3pPr>
            <a:lvl4pPr>
              <a:defRPr sz="2000">
                <a:solidFill>
                  <a:schemeClr val="tx1"/>
                </a:solidFill>
              </a:defRPr>
            </a:lvl4pPr>
            <a:lvl5pPr>
              <a:defRPr sz="2000">
                <a:solidFill>
                  <a:schemeClr val="tx1"/>
                </a:solidFill>
              </a:defRPr>
            </a:lvl5pPr>
            <a:lvl6pPr>
              <a:buNone/>
              <a:defRPr/>
            </a:lvl6pPr>
            <a:extLs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5" name="24 Marcador de fecha"/>
          <p:cNvSpPr>
            <a:spLocks noGrp="1"/>
          </p:cNvSpPr>
          <p:nvPr>
            <p:ph type="dt" sz="half" idx="10"/>
          </p:nvPr>
        </p:nvSpPr>
        <p:spPr/>
        <p:txBody>
          <a:bodyPr/>
          <a:lstStyle>
            <a:lvl1pPr>
              <a:defRPr/>
            </a:lvl1pPr>
          </a:lstStyle>
          <a:p>
            <a:pPr>
              <a:defRPr/>
            </a:pPr>
            <a:fld id="{82EA43CF-58C8-41F4-801C-4A654CDAEC99}" type="datetimeFigureOut">
              <a:rPr lang="es-AR"/>
              <a:pPr>
                <a:defRPr/>
              </a:pPr>
              <a:t>24/07/2012</a:t>
            </a:fld>
            <a:endParaRPr lang="es-AR"/>
          </a:p>
        </p:txBody>
      </p:sp>
      <p:sp>
        <p:nvSpPr>
          <p:cNvPr id="6" name="17 Marcador de pie de página"/>
          <p:cNvSpPr>
            <a:spLocks noGrp="1"/>
          </p:cNvSpPr>
          <p:nvPr>
            <p:ph type="ftr" sz="quarter" idx="11"/>
          </p:nvPr>
        </p:nvSpPr>
        <p:spPr/>
        <p:txBody>
          <a:bodyPr/>
          <a:lstStyle>
            <a:lvl1pPr>
              <a:defRPr/>
            </a:lvl1pPr>
          </a:lstStyle>
          <a:p>
            <a:pPr>
              <a:defRPr/>
            </a:pPr>
            <a:endParaRPr lang="es-AR"/>
          </a:p>
        </p:txBody>
      </p:sp>
      <p:sp>
        <p:nvSpPr>
          <p:cNvPr id="7" name="4 Marcador de número de diapositiva"/>
          <p:cNvSpPr>
            <a:spLocks noGrp="1"/>
          </p:cNvSpPr>
          <p:nvPr>
            <p:ph type="sldNum" sz="quarter" idx="12"/>
          </p:nvPr>
        </p:nvSpPr>
        <p:spPr/>
        <p:txBody>
          <a:bodyPr/>
          <a:lstStyle>
            <a:lvl1pPr>
              <a:defRPr/>
            </a:lvl1pPr>
          </a:lstStyle>
          <a:p>
            <a:pPr>
              <a:defRPr/>
            </a:pPr>
            <a:fld id="{5F22FBFD-2EA5-4B66-97D9-1EC4E4D22268}" type="slidenum">
              <a:rPr lang="es-AR"/>
              <a:pPr>
                <a:defRPr/>
              </a:pPr>
              <a:t>‹#›</a:t>
            </a:fld>
            <a:endParaRPr lang="es-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5" name="14 Rectángulo redondeado"/>
          <p:cNvSpPr/>
          <p:nvPr/>
        </p:nvSpPr>
        <p:spPr>
          <a:xfrm>
            <a:off x="304800" y="328613"/>
            <a:ext cx="8532813" cy="6197600"/>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6" name="10 Redondear rectángulo de esquina sencilla"/>
          <p:cNvSpPr/>
          <p:nvPr/>
        </p:nvSpPr>
        <p:spPr>
          <a:xfrm>
            <a:off x="6400800" y="433388"/>
            <a:ext cx="2324100" cy="4343400"/>
          </a:xfrm>
          <a:prstGeom prst="round1Rect">
            <a:avLst>
              <a:gd name="adj" fmla="val 2748"/>
            </a:avLst>
          </a:prstGeom>
          <a:solidFill>
            <a:srgbClr val="1C1C1C"/>
          </a:soli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2" name="1 Título"/>
          <p:cNvSpPr>
            <a:spLocks noGrp="1"/>
          </p:cNvSpPr>
          <p:nvPr>
            <p:ph type="title"/>
          </p:nvPr>
        </p:nvSpPr>
        <p:spPr>
          <a:xfrm>
            <a:off x="457200" y="5012056"/>
            <a:ext cx="8229600" cy="1051560"/>
          </a:xfrm>
        </p:spPr>
        <p:txBody>
          <a:bodyPr anchor="t"/>
          <a:lstStyle>
            <a:lvl1pPr algn="l">
              <a:buNone/>
              <a:defRPr sz="3600" b="0">
                <a:solidFill>
                  <a:schemeClr val="bg2">
                    <a:shade val="25000"/>
                  </a:schemeClr>
                </a:solidFill>
                <a:effectLst/>
              </a:defRPr>
            </a:lvl1pPr>
            <a:extLst/>
          </a:lstStyle>
          <a:p>
            <a:r>
              <a:rPr lang="es-ES" smtClean="0"/>
              <a:t>Haga clic para modificar el estilo de título del patrón</a:t>
            </a:r>
            <a:endParaRPr lang="en-US"/>
          </a:p>
        </p:txBody>
      </p:sp>
      <p:sp>
        <p:nvSpPr>
          <p:cNvPr id="4" name="3 Marcador de texto"/>
          <p:cNvSpPr>
            <a:spLocks noGrp="1"/>
          </p:cNvSpPr>
          <p:nvPr>
            <p:ph type="body" sz="half" idx="2"/>
          </p:nvPr>
        </p:nvSpPr>
        <p:spPr bwMode="grayWhite">
          <a:xfrm>
            <a:off x="6462712" y="533400"/>
            <a:ext cx="2240280" cy="4211480"/>
          </a:xfrm>
        </p:spPr>
        <p:txBody>
          <a:bodyPr lIns="91440"/>
          <a:lstStyle>
            <a:lvl1pPr marL="45720" indent="0" algn="l">
              <a:spcBef>
                <a:spcPts val="0"/>
              </a:spcBef>
              <a:buNone/>
              <a:defRPr sz="1400">
                <a:solidFill>
                  <a:srgbClr val="FFFFFF"/>
                </a:solidFill>
              </a:defRPr>
            </a:lvl1pPr>
            <a:lvl2pPr>
              <a:defRPr sz="1200">
                <a:solidFill>
                  <a:srgbClr val="FFFFFF"/>
                </a:solidFill>
              </a:defRPr>
            </a:lvl2pPr>
            <a:lvl3pPr>
              <a:defRPr sz="1000">
                <a:solidFill>
                  <a:srgbClr val="FFFFFF"/>
                </a:solidFill>
              </a:defRPr>
            </a:lvl3pPr>
            <a:lvl4pPr>
              <a:defRPr sz="900">
                <a:solidFill>
                  <a:srgbClr val="FFFFFF"/>
                </a:solidFill>
              </a:defRPr>
            </a:lvl4pPr>
            <a:lvl5pPr>
              <a:defRPr sz="900">
                <a:solidFill>
                  <a:srgbClr val="FFFFFF"/>
                </a:solidFill>
              </a:defRPr>
            </a:lvl5pPr>
            <a:extLs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3" name="2 Marcador de posición de imagen"/>
          <p:cNvSpPr>
            <a:spLocks noGrp="1"/>
          </p:cNvSpPr>
          <p:nvPr>
            <p:ph type="pic" idx="1"/>
          </p:nvPr>
        </p:nvSpPr>
        <p:spPr>
          <a:xfrm>
            <a:off x="421480" y="435768"/>
            <a:ext cx="5925312" cy="4343400"/>
          </a:xfrm>
          <a:prstGeom prst="snipRoundRect">
            <a:avLst>
              <a:gd name="adj1" fmla="val 1040"/>
              <a:gd name="adj2" fmla="val 0"/>
            </a:avLst>
          </a:prstGeom>
          <a:solidFill>
            <a:schemeClr val="bg2">
              <a:shade val="10000"/>
            </a:schemeClr>
          </a:solidFill>
        </p:spPr>
        <p:txBody>
          <a:bodyPr>
            <a:normAutofit/>
          </a:bodyPr>
          <a:lstStyle>
            <a:lvl1pPr marL="0" indent="0">
              <a:buNone/>
              <a:defRPr sz="3200"/>
            </a:lvl1pPr>
            <a:extLst/>
          </a:lstStyle>
          <a:p>
            <a:pPr lvl="0"/>
            <a:r>
              <a:rPr lang="es-ES" noProof="0" smtClean="0"/>
              <a:t>Haga clic en el icono para agregar una imagen</a:t>
            </a:r>
            <a:endParaRPr lang="en-US" noProof="0"/>
          </a:p>
        </p:txBody>
      </p:sp>
      <p:sp>
        <p:nvSpPr>
          <p:cNvPr id="7" name="4 Marcador de fecha"/>
          <p:cNvSpPr>
            <a:spLocks noGrp="1"/>
          </p:cNvSpPr>
          <p:nvPr>
            <p:ph type="dt" sz="half" idx="10"/>
          </p:nvPr>
        </p:nvSpPr>
        <p:spPr/>
        <p:txBody>
          <a:bodyPr/>
          <a:lstStyle>
            <a:lvl1pPr>
              <a:defRPr/>
            </a:lvl1pPr>
            <a:extLst/>
          </a:lstStyle>
          <a:p>
            <a:pPr>
              <a:defRPr/>
            </a:pPr>
            <a:fld id="{1455C911-FF00-4099-A5B6-32668E693793}" type="datetimeFigureOut">
              <a:rPr lang="es-AR"/>
              <a:pPr>
                <a:defRPr/>
              </a:pPr>
              <a:t>24/07/2012</a:t>
            </a:fld>
            <a:endParaRPr lang="es-AR"/>
          </a:p>
        </p:txBody>
      </p:sp>
      <p:sp>
        <p:nvSpPr>
          <p:cNvPr id="8" name="5 Marcador de pie de página"/>
          <p:cNvSpPr>
            <a:spLocks noGrp="1"/>
          </p:cNvSpPr>
          <p:nvPr>
            <p:ph type="ftr" sz="quarter" idx="11"/>
          </p:nvPr>
        </p:nvSpPr>
        <p:spPr/>
        <p:txBody>
          <a:bodyPr/>
          <a:lstStyle>
            <a:lvl1pPr>
              <a:defRPr/>
            </a:lvl1pPr>
            <a:extLst/>
          </a:lstStyle>
          <a:p>
            <a:pPr>
              <a:defRPr/>
            </a:pPr>
            <a:endParaRPr lang="es-AR"/>
          </a:p>
        </p:txBody>
      </p:sp>
      <p:sp>
        <p:nvSpPr>
          <p:cNvPr id="9" name="6 Marcador de número de diapositiva"/>
          <p:cNvSpPr>
            <a:spLocks noGrp="1"/>
          </p:cNvSpPr>
          <p:nvPr>
            <p:ph type="sldNum" sz="quarter" idx="12"/>
          </p:nvPr>
        </p:nvSpPr>
        <p:spPr/>
        <p:txBody>
          <a:bodyPr/>
          <a:lstStyle>
            <a:lvl1pPr>
              <a:defRPr/>
            </a:lvl1pPr>
            <a:extLst/>
          </a:lstStyle>
          <a:p>
            <a:pPr>
              <a:defRPr/>
            </a:pPr>
            <a:fld id="{4B22E003-3320-454B-B8FB-59D544F7419A}" type="slidenum">
              <a:rPr lang="es-AR"/>
              <a:pPr>
                <a:defRPr/>
              </a:pPr>
              <a:t>‹#›</a:t>
            </a:fld>
            <a:endParaRPr lang="es-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7" name="6 Rectángulo redondeado"/>
          <p:cNvSpPr/>
          <p:nvPr/>
        </p:nvSpPr>
        <p:spPr>
          <a:xfrm>
            <a:off x="304800" y="328613"/>
            <a:ext cx="8532813" cy="6197600"/>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9" name="8 Rectángulo redondeado"/>
          <p:cNvSpPr/>
          <p:nvPr/>
        </p:nvSpPr>
        <p:spPr>
          <a:xfrm>
            <a:off x="418596" y="434162"/>
            <a:ext cx="8306809" cy="5486400"/>
          </a:xfrm>
          <a:prstGeom prst="roundRect">
            <a:avLst>
              <a:gd name="adj" fmla="val 2127"/>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13" name="12 Marcador de título"/>
          <p:cNvSpPr>
            <a:spLocks noGrp="1"/>
          </p:cNvSpPr>
          <p:nvPr>
            <p:ph type="title"/>
          </p:nvPr>
        </p:nvSpPr>
        <p:spPr>
          <a:xfrm>
            <a:off x="503238" y="4986338"/>
            <a:ext cx="8183562" cy="1050925"/>
          </a:xfrm>
          <a:prstGeom prst="rect">
            <a:avLst/>
          </a:prstGeom>
        </p:spPr>
        <p:txBody>
          <a:bodyPr vert="horz" anchor="b">
            <a:normAutofit/>
          </a:bodyPr>
          <a:lstStyle>
            <a:extLst/>
          </a:lstStyle>
          <a:p>
            <a:r>
              <a:rPr lang="es-ES" smtClean="0"/>
              <a:t>Haga clic para modificar el estilo de título del patrón</a:t>
            </a:r>
            <a:endParaRPr lang="en-US"/>
          </a:p>
        </p:txBody>
      </p:sp>
      <p:sp>
        <p:nvSpPr>
          <p:cNvPr id="1031" name="3 Marcador de texto"/>
          <p:cNvSpPr>
            <a:spLocks noGrp="1"/>
          </p:cNvSpPr>
          <p:nvPr>
            <p:ph type="body" idx="1"/>
          </p:nvPr>
        </p:nvSpPr>
        <p:spPr bwMode="auto">
          <a:xfrm>
            <a:off x="503238" y="530225"/>
            <a:ext cx="8183562" cy="4187825"/>
          </a:xfrm>
          <a:prstGeom prst="rect">
            <a:avLst/>
          </a:prstGeom>
          <a:noFill/>
          <a:ln w="9525">
            <a:noFill/>
            <a:miter lim="800000"/>
            <a:headEnd/>
            <a:tailEnd/>
          </a:ln>
        </p:spPr>
        <p:txBody>
          <a:bodyPr vert="horz" wrap="square" lIns="182880" tIns="9144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smtClean="0"/>
          </a:p>
        </p:txBody>
      </p:sp>
      <p:sp>
        <p:nvSpPr>
          <p:cNvPr id="25" name="24 Marcador de fecha"/>
          <p:cNvSpPr>
            <a:spLocks noGrp="1"/>
          </p:cNvSpPr>
          <p:nvPr>
            <p:ph type="dt" sz="half" idx="2"/>
          </p:nvPr>
        </p:nvSpPr>
        <p:spPr>
          <a:xfrm>
            <a:off x="3776663" y="6111875"/>
            <a:ext cx="2286000" cy="365125"/>
          </a:xfrm>
          <a:prstGeom prst="rect">
            <a:avLst/>
          </a:prstGeom>
        </p:spPr>
        <p:txBody>
          <a:bodyPr vert="horz" anchor="b"/>
          <a:lstStyle>
            <a:lvl1pPr algn="r" eaLnBrk="1" fontAlgn="auto" latinLnBrk="0" hangingPunct="1">
              <a:spcBef>
                <a:spcPts val="0"/>
              </a:spcBef>
              <a:spcAft>
                <a:spcPts val="0"/>
              </a:spcAft>
              <a:defRPr kumimoji="0" sz="1000" smtClean="0">
                <a:solidFill>
                  <a:schemeClr val="bg2">
                    <a:shade val="50000"/>
                  </a:schemeClr>
                </a:solidFill>
                <a:latin typeface="+mn-lt"/>
              </a:defRPr>
            </a:lvl1pPr>
            <a:extLst/>
          </a:lstStyle>
          <a:p>
            <a:pPr>
              <a:defRPr/>
            </a:pPr>
            <a:fld id="{60759BCC-6A69-485F-9701-365BB6A39539}" type="datetimeFigureOut">
              <a:rPr lang="es-AR"/>
              <a:pPr>
                <a:defRPr/>
              </a:pPr>
              <a:t>24/07/2012</a:t>
            </a:fld>
            <a:endParaRPr lang="es-AR"/>
          </a:p>
        </p:txBody>
      </p:sp>
      <p:sp>
        <p:nvSpPr>
          <p:cNvPr id="18" name="17 Marcador de pie de página"/>
          <p:cNvSpPr>
            <a:spLocks noGrp="1"/>
          </p:cNvSpPr>
          <p:nvPr>
            <p:ph type="ftr" sz="quarter" idx="3"/>
          </p:nvPr>
        </p:nvSpPr>
        <p:spPr>
          <a:xfrm>
            <a:off x="6062663" y="6111875"/>
            <a:ext cx="2286000" cy="365125"/>
          </a:xfrm>
          <a:prstGeom prst="rect">
            <a:avLst/>
          </a:prstGeom>
        </p:spPr>
        <p:txBody>
          <a:bodyPr vert="horz" anchor="b"/>
          <a:lstStyle>
            <a:lvl1pPr algn="l" eaLnBrk="1" fontAlgn="auto" latinLnBrk="0" hangingPunct="1">
              <a:spcBef>
                <a:spcPts val="0"/>
              </a:spcBef>
              <a:spcAft>
                <a:spcPts val="0"/>
              </a:spcAft>
              <a:defRPr kumimoji="0" sz="1000">
                <a:solidFill>
                  <a:schemeClr val="bg2">
                    <a:shade val="50000"/>
                  </a:schemeClr>
                </a:solidFill>
                <a:latin typeface="+mn-lt"/>
              </a:defRPr>
            </a:lvl1pPr>
            <a:extLst/>
          </a:lstStyle>
          <a:p>
            <a:pPr>
              <a:defRPr/>
            </a:pPr>
            <a:endParaRPr lang="es-AR"/>
          </a:p>
        </p:txBody>
      </p:sp>
      <p:sp>
        <p:nvSpPr>
          <p:cNvPr id="5" name="4 Marcador de número de diapositiva"/>
          <p:cNvSpPr>
            <a:spLocks noGrp="1"/>
          </p:cNvSpPr>
          <p:nvPr>
            <p:ph type="sldNum" sz="quarter" idx="4"/>
          </p:nvPr>
        </p:nvSpPr>
        <p:spPr>
          <a:xfrm>
            <a:off x="8348663" y="6111875"/>
            <a:ext cx="457200" cy="365125"/>
          </a:xfrm>
          <a:prstGeom prst="rect">
            <a:avLst/>
          </a:prstGeom>
        </p:spPr>
        <p:txBody>
          <a:bodyPr vert="horz" anchor="b"/>
          <a:lstStyle>
            <a:lvl1pPr algn="r" eaLnBrk="1" fontAlgn="auto" latinLnBrk="0" hangingPunct="1">
              <a:spcBef>
                <a:spcPts val="0"/>
              </a:spcBef>
              <a:spcAft>
                <a:spcPts val="0"/>
              </a:spcAft>
              <a:defRPr kumimoji="0" sz="1000" smtClean="0">
                <a:solidFill>
                  <a:schemeClr val="bg2">
                    <a:shade val="50000"/>
                  </a:schemeClr>
                </a:solidFill>
                <a:latin typeface="+mn-lt"/>
              </a:defRPr>
            </a:lvl1pPr>
            <a:extLst/>
          </a:lstStyle>
          <a:p>
            <a:pPr>
              <a:defRPr/>
            </a:pPr>
            <a:fld id="{EC56E55D-2917-4AB3-B1CF-542B0AAA1C95}" type="slidenum">
              <a:rPr lang="es-AR"/>
              <a:pPr>
                <a:defRPr/>
              </a:pPr>
              <a:t>‹#›</a:t>
            </a:fld>
            <a:endParaRPr lang="es-AR"/>
          </a:p>
        </p:txBody>
      </p:sp>
    </p:spTree>
  </p:cSld>
  <p:clrMap bg1="lt1" tx1="dk1" bg2="lt2" tx2="dk2" accent1="accent1" accent2="accent2" accent3="accent3" accent4="accent4" accent5="accent5" accent6="accent6" hlink="hlink" folHlink="folHlink"/>
  <p:sldLayoutIdLst>
    <p:sldLayoutId id="2147483674" r:id="rId1"/>
    <p:sldLayoutId id="2147483675" r:id="rId2"/>
    <p:sldLayoutId id="2147483676" r:id="rId3"/>
    <p:sldLayoutId id="2147483673" r:id="rId4"/>
    <p:sldLayoutId id="2147483672" r:id="rId5"/>
    <p:sldLayoutId id="2147483671" r:id="rId6"/>
    <p:sldLayoutId id="2147483677" r:id="rId7"/>
    <p:sldLayoutId id="2147483670" r:id="rId8"/>
    <p:sldLayoutId id="2147483678" r:id="rId9"/>
    <p:sldLayoutId id="2147483669" r:id="rId10"/>
    <p:sldLayoutId id="2147483668" r:id="rId11"/>
    <p:sldLayoutId id="2147483679" r:id="rId12"/>
    <p:sldLayoutId id="2147483680" r:id="rId13"/>
  </p:sldLayoutIdLst>
  <p:txStyles>
    <p:titleStyle>
      <a:lvl1pPr algn="l" rtl="0" fontAlgn="base">
        <a:spcBef>
          <a:spcPct val="0"/>
        </a:spcBef>
        <a:spcAft>
          <a:spcPct val="0"/>
        </a:spcAft>
        <a:defRPr sz="3600" b="1" kern="1200">
          <a:solidFill>
            <a:srgbClr val="F66047"/>
          </a:solidFill>
          <a:effectLst>
            <a:outerShdw blurRad="53975" dist="22860" dir="5400000" algn="tl" rotWithShape="0">
              <a:srgbClr val="000000">
                <a:alpha val="55000"/>
              </a:srgbClr>
            </a:outerShdw>
          </a:effectLst>
          <a:latin typeface="+mj-lt"/>
          <a:ea typeface="+mj-ea"/>
          <a:cs typeface="+mj-cs"/>
        </a:defRPr>
      </a:lvl1pPr>
      <a:lvl2pPr algn="l" rtl="0" fontAlgn="base">
        <a:spcBef>
          <a:spcPct val="0"/>
        </a:spcBef>
        <a:spcAft>
          <a:spcPct val="0"/>
        </a:spcAft>
        <a:defRPr sz="3600" b="1">
          <a:solidFill>
            <a:srgbClr val="F66047"/>
          </a:solidFill>
          <a:latin typeface="Verdana" pitchFamily="34" charset="0"/>
        </a:defRPr>
      </a:lvl2pPr>
      <a:lvl3pPr algn="l" rtl="0" fontAlgn="base">
        <a:spcBef>
          <a:spcPct val="0"/>
        </a:spcBef>
        <a:spcAft>
          <a:spcPct val="0"/>
        </a:spcAft>
        <a:defRPr sz="3600" b="1">
          <a:solidFill>
            <a:srgbClr val="F66047"/>
          </a:solidFill>
          <a:latin typeface="Verdana" pitchFamily="34" charset="0"/>
        </a:defRPr>
      </a:lvl3pPr>
      <a:lvl4pPr algn="l" rtl="0" fontAlgn="base">
        <a:spcBef>
          <a:spcPct val="0"/>
        </a:spcBef>
        <a:spcAft>
          <a:spcPct val="0"/>
        </a:spcAft>
        <a:defRPr sz="3600" b="1">
          <a:solidFill>
            <a:srgbClr val="F66047"/>
          </a:solidFill>
          <a:latin typeface="Verdana" pitchFamily="34" charset="0"/>
        </a:defRPr>
      </a:lvl4pPr>
      <a:lvl5pPr algn="l" rtl="0" fontAlgn="base">
        <a:spcBef>
          <a:spcPct val="0"/>
        </a:spcBef>
        <a:spcAft>
          <a:spcPct val="0"/>
        </a:spcAft>
        <a:defRPr sz="3600" b="1">
          <a:solidFill>
            <a:srgbClr val="F66047"/>
          </a:solidFill>
          <a:latin typeface="Verdana" pitchFamily="34" charset="0"/>
        </a:defRPr>
      </a:lvl5pPr>
      <a:lvl6pPr marL="457200" algn="l" rtl="0" fontAlgn="base">
        <a:spcBef>
          <a:spcPct val="0"/>
        </a:spcBef>
        <a:spcAft>
          <a:spcPct val="0"/>
        </a:spcAft>
        <a:defRPr sz="3600" b="1">
          <a:solidFill>
            <a:srgbClr val="F66047"/>
          </a:solidFill>
          <a:latin typeface="Verdana" pitchFamily="34" charset="0"/>
        </a:defRPr>
      </a:lvl6pPr>
      <a:lvl7pPr marL="914400" algn="l" rtl="0" fontAlgn="base">
        <a:spcBef>
          <a:spcPct val="0"/>
        </a:spcBef>
        <a:spcAft>
          <a:spcPct val="0"/>
        </a:spcAft>
        <a:defRPr sz="3600" b="1">
          <a:solidFill>
            <a:srgbClr val="F66047"/>
          </a:solidFill>
          <a:latin typeface="Verdana" pitchFamily="34" charset="0"/>
        </a:defRPr>
      </a:lvl7pPr>
      <a:lvl8pPr marL="1371600" algn="l" rtl="0" fontAlgn="base">
        <a:spcBef>
          <a:spcPct val="0"/>
        </a:spcBef>
        <a:spcAft>
          <a:spcPct val="0"/>
        </a:spcAft>
        <a:defRPr sz="3600" b="1">
          <a:solidFill>
            <a:srgbClr val="F66047"/>
          </a:solidFill>
          <a:latin typeface="Verdana" pitchFamily="34" charset="0"/>
        </a:defRPr>
      </a:lvl8pPr>
      <a:lvl9pPr marL="1828800" algn="l" rtl="0" fontAlgn="base">
        <a:spcBef>
          <a:spcPct val="0"/>
        </a:spcBef>
        <a:spcAft>
          <a:spcPct val="0"/>
        </a:spcAft>
        <a:defRPr sz="3600" b="1">
          <a:solidFill>
            <a:srgbClr val="F66047"/>
          </a:solidFill>
          <a:latin typeface="Verdana" pitchFamily="34" charset="0"/>
        </a:defRPr>
      </a:lvl9pPr>
      <a:extLst/>
    </p:titleStyle>
    <p:bodyStyle>
      <a:lvl1pPr marL="265113" indent="-265113" algn="l" rtl="0" fontAlgn="base">
        <a:spcBef>
          <a:spcPts val="250"/>
        </a:spcBef>
        <a:spcAft>
          <a:spcPct val="0"/>
        </a:spcAft>
        <a:buClr>
          <a:schemeClr val="accent1"/>
        </a:buClr>
        <a:buSzPct val="80000"/>
        <a:buFont typeface="Wingdings 2" pitchFamily="18" charset="2"/>
        <a:buChar char=""/>
        <a:defRPr sz="2800" kern="1200">
          <a:solidFill>
            <a:schemeClr val="tx1"/>
          </a:solidFill>
          <a:latin typeface="+mn-lt"/>
          <a:ea typeface="+mn-ea"/>
          <a:cs typeface="+mn-cs"/>
        </a:defRPr>
      </a:lvl1pPr>
      <a:lvl2pPr marL="547688" indent="-200025" algn="l" rtl="0" fontAlgn="base">
        <a:spcBef>
          <a:spcPts val="250"/>
        </a:spcBef>
        <a:spcAft>
          <a:spcPct val="0"/>
        </a:spcAft>
        <a:buClr>
          <a:schemeClr val="accent1"/>
        </a:buClr>
        <a:buSzPct val="100000"/>
        <a:buFont typeface="Verdana" pitchFamily="34" charset="0"/>
        <a:buChar char="◦"/>
        <a:defRPr sz="2400" kern="1200">
          <a:solidFill>
            <a:schemeClr val="tx1"/>
          </a:solidFill>
          <a:latin typeface="+mn-lt"/>
          <a:ea typeface="+mn-ea"/>
          <a:cs typeface="+mn-cs"/>
        </a:defRPr>
      </a:lvl2pPr>
      <a:lvl3pPr marL="785813" indent="-182563" algn="l" rtl="0" fontAlgn="base">
        <a:spcBef>
          <a:spcPts val="250"/>
        </a:spcBef>
        <a:spcAft>
          <a:spcPct val="0"/>
        </a:spcAft>
        <a:buClr>
          <a:srgbClr val="E93F35"/>
        </a:buClr>
        <a:buSzPct val="100000"/>
        <a:buFont typeface="Wingdings 2" pitchFamily="18" charset="2"/>
        <a:buChar char=""/>
        <a:defRPr sz="2200" kern="1200">
          <a:solidFill>
            <a:schemeClr val="tx1"/>
          </a:solidFill>
          <a:latin typeface="+mn-lt"/>
          <a:ea typeface="+mn-ea"/>
          <a:cs typeface="+mn-cs"/>
        </a:defRPr>
      </a:lvl3pPr>
      <a:lvl4pPr marL="1023938" indent="-182563" algn="l" rtl="0" fontAlgn="base">
        <a:spcBef>
          <a:spcPts val="225"/>
        </a:spcBef>
        <a:spcAft>
          <a:spcPct val="0"/>
        </a:spcAft>
        <a:buClr>
          <a:srgbClr val="E93F35"/>
        </a:buClr>
        <a:buSzPct val="112000"/>
        <a:buFont typeface="Verdana" pitchFamily="34" charset="0"/>
        <a:buChar char="◦"/>
        <a:defRPr sz="1900" kern="1200">
          <a:solidFill>
            <a:schemeClr val="tx1"/>
          </a:solidFill>
          <a:latin typeface="+mn-lt"/>
          <a:ea typeface="+mn-ea"/>
          <a:cs typeface="+mn-cs"/>
        </a:defRPr>
      </a:lvl4pPr>
      <a:lvl5pPr marL="1279525" indent="-182563" algn="l" rtl="0" fontAlgn="base">
        <a:spcBef>
          <a:spcPts val="250"/>
        </a:spcBef>
        <a:spcAft>
          <a:spcPct val="0"/>
        </a:spcAft>
        <a:buClr>
          <a:srgbClr val="D5AD6E"/>
        </a:buClr>
        <a:buSzPct val="100000"/>
        <a:buFont typeface="Wingdings 2" pitchFamily="18" charset="2"/>
        <a:buChar char=""/>
        <a:defRPr kern="1200">
          <a:solidFill>
            <a:schemeClr val="tx1"/>
          </a:solidFill>
          <a:latin typeface="+mn-lt"/>
          <a:ea typeface="+mn-ea"/>
          <a:cs typeface="+mn-cs"/>
        </a:defRPr>
      </a:lvl5pPr>
      <a:lvl6pPr marL="1490472" indent="-182880" algn="l" rtl="0" eaLnBrk="1" latinLnBrk="0" hangingPunct="1">
        <a:spcBef>
          <a:spcPts val="250"/>
        </a:spcBef>
        <a:buClr>
          <a:schemeClr val="accent3">
            <a:tint val="85000"/>
            <a:satMod val="275000"/>
          </a:schemeClr>
        </a:buClr>
        <a:buSzPct val="100000"/>
        <a:buFont typeface="Verdana"/>
        <a:buChar char="◦"/>
        <a:defRPr kumimoji="0" sz="1700" kern="1200" baseline="0">
          <a:solidFill>
            <a:schemeClr val="tx1"/>
          </a:solidFill>
          <a:latin typeface="+mn-lt"/>
          <a:ea typeface="+mn-ea"/>
          <a:cs typeface="+mn-cs"/>
        </a:defRPr>
      </a:lvl6pPr>
      <a:lvl7pPr marL="1700784"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7pPr>
      <a:lvl8pPr marL="1920240" indent="-182880" algn="l" rtl="0" eaLnBrk="1" latinLnBrk="0" hangingPunct="1">
        <a:spcBef>
          <a:spcPts val="257"/>
        </a:spcBef>
        <a:buClr>
          <a:schemeClr val="accent3">
            <a:tint val="85000"/>
            <a:satMod val="275000"/>
          </a:schemeClr>
        </a:buClr>
        <a:buSzPct val="100000"/>
        <a:buFont typeface="Verdana"/>
        <a:buChar char="◦"/>
        <a:defRPr kumimoji="0" sz="1500" kern="1200" baseline="0">
          <a:solidFill>
            <a:schemeClr val="tx1"/>
          </a:solidFill>
          <a:latin typeface="+mn-lt"/>
          <a:ea typeface="+mn-ea"/>
          <a:cs typeface="+mn-cs"/>
        </a:defRPr>
      </a:lvl8pPr>
      <a:lvl9pPr marL="2148840"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20.wmf"/><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21.wmf"/><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22.wmf"/><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23.wmf"/><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25.wmf"/><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11.xml"/><Relationship Id="rId1" Type="http://schemas.openxmlformats.org/officeDocument/2006/relationships/slideLayout" Target="../slideLayouts/slideLayout7.xml"/><Relationship Id="rId4" Type="http://schemas.openxmlformats.org/officeDocument/2006/relationships/image" Target="../media/image30.png"/></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2" Type="http://schemas.openxmlformats.org/officeDocument/2006/relationships/image" Target="../media/image33.jpeg"/><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2" Type="http://schemas.openxmlformats.org/officeDocument/2006/relationships/image" Target="../media/image34.jpeg"/><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jpeg"/><Relationship Id="rId1" Type="http://schemas.openxmlformats.org/officeDocument/2006/relationships/slideLayout" Target="../slideLayouts/slideLayout7.xml"/><Relationship Id="rId5" Type="http://schemas.openxmlformats.org/officeDocument/2006/relationships/image" Target="../media/image11.png"/><Relationship Id="rId4" Type="http://schemas.openxmlformats.org/officeDocument/2006/relationships/image" Target="../media/image10.png"/></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1.png"/><Relationship Id="rId1" Type="http://schemas.openxmlformats.org/officeDocument/2006/relationships/slideLayout" Target="../slideLayouts/slideLayout7.xml"/><Relationship Id="rId5" Type="http://schemas.openxmlformats.org/officeDocument/2006/relationships/image" Target="../media/image14.jpeg"/><Relationship Id="rId4" Type="http://schemas.openxmlformats.org/officeDocument/2006/relationships/image" Target="http://www.sitiosargentina.com.ar/nacional2.jpg" TargetMode="External"/></Relationships>
</file>

<file path=ppt/slides/_rels/slide8.xml.rels><?xml version="1.0" encoding="UTF-8" standalone="yes"?>
<Relationships xmlns="http://schemas.openxmlformats.org/package/2006/relationships"><Relationship Id="rId8" Type="http://schemas.openxmlformats.org/officeDocument/2006/relationships/image" Target="http://www.valeria-petrucci.com.ar/img/logo.jpg" TargetMode="External"/><Relationship Id="rId3" Type="http://schemas.openxmlformats.org/officeDocument/2006/relationships/hyperlink" Target="http://www.linkedin.com/search?search=&amp;title=Encargado+Depto+RRHH&amp;sortCriteria=R&amp;keepFacets=true&amp;currentTitle=C" TargetMode="External"/><Relationship Id="rId7" Type="http://schemas.openxmlformats.org/officeDocument/2006/relationships/image" Target="../media/image16.jpeg"/><Relationship Id="rId2" Type="http://schemas.openxmlformats.org/officeDocument/2006/relationships/hyperlink" Target="http://www.linkedin.com/search?search=&amp;currentCompany=C&amp;company=Empresa+de+Transporte+Plusmar&amp;sortCriteria=R&amp;keepFacets=true" TargetMode="External"/><Relationship Id="rId1" Type="http://schemas.openxmlformats.org/officeDocument/2006/relationships/slideLayout" Target="../slideLayouts/slideLayout7.xml"/><Relationship Id="rId6" Type="http://schemas.openxmlformats.org/officeDocument/2006/relationships/image" Target="../media/image15.jpeg"/><Relationship Id="rId5" Type="http://schemas.openxmlformats.org/officeDocument/2006/relationships/image" Target="../media/image11.png"/><Relationship Id="rId4" Type="http://schemas.openxmlformats.org/officeDocument/2006/relationships/image" Target="../media/image9.png"/></Relationships>
</file>

<file path=ppt/slides/_rels/slide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hyperlink" Target="http://www.linkedin.com/search?search=&amp;title=Tax+Analyst&amp;sortCriteria=R&amp;keepFacets=true&amp;currentTitle=C" TargetMode="External"/><Relationship Id="rId1" Type="http://schemas.openxmlformats.org/officeDocument/2006/relationships/slideLayout" Target="../slideLayouts/slideLayout7.xml"/><Relationship Id="rId5" Type="http://schemas.openxmlformats.org/officeDocument/2006/relationships/image" Target="../media/image17.jpeg"/><Relationship Id="rId4" Type="http://schemas.openxmlformats.org/officeDocument/2006/relationships/image" Target="../media/image1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 Imagen" descr="CapitalHumano.jpg"/>
          <p:cNvPicPr>
            <a:picLocks noChangeAspect="1"/>
          </p:cNvPicPr>
          <p:nvPr/>
        </p:nvPicPr>
        <p:blipFill>
          <a:blip r:embed="rId2"/>
          <a:srcRect r="-35" b="28125"/>
          <a:stretch>
            <a:fillRect/>
          </a:stretch>
        </p:blipFill>
        <p:spPr>
          <a:xfrm>
            <a:off x="1476378" y="428604"/>
            <a:ext cx="7239026" cy="5429288"/>
          </a:xfrm>
          <a:prstGeom prst="rect">
            <a:avLst/>
          </a:prstGeom>
          <a:ln>
            <a:noFill/>
          </a:ln>
          <a:effectLst>
            <a:softEdge rad="112500"/>
          </a:effectLst>
        </p:spPr>
      </p:pic>
      <p:sp>
        <p:nvSpPr>
          <p:cNvPr id="16386" name="1 Título"/>
          <p:cNvSpPr>
            <a:spLocks noGrp="1"/>
          </p:cNvSpPr>
          <p:nvPr>
            <p:ph type="title"/>
          </p:nvPr>
        </p:nvSpPr>
        <p:spPr bwMode="auto">
          <a:xfrm>
            <a:off x="500063" y="928688"/>
            <a:ext cx="8183562" cy="1050925"/>
          </a:xfrm>
        </p:spPr>
        <p:txBody>
          <a:bodyPr wrap="square" lIns="91440" tIns="45720" rIns="91440" bIns="45720" numCol="1" anchor="ctr" anchorCtr="0" compatLnSpc="1">
            <a:prstTxWarp prst="textNoShape">
              <a:avLst/>
            </a:prstTxWarp>
          </a:bodyPr>
          <a:lstStyle/>
          <a:p>
            <a:pPr algn="ctr"/>
            <a:r>
              <a:rPr lang="es-AR" sz="6000" b="0" smtClean="0">
                <a:solidFill>
                  <a:schemeClr val="tx1"/>
                </a:solidFill>
                <a:effectLst/>
                <a:latin typeface="Aharoni"/>
                <a:ea typeface="Aharoni"/>
                <a:cs typeface="Aharoni"/>
              </a:rPr>
              <a:t>profes</a:t>
            </a:r>
            <a:r>
              <a:rPr lang="es-AR" sz="6000" b="0" smtClean="0">
                <a:effectLst/>
                <a:latin typeface="Aharoni"/>
                <a:ea typeface="Aharoni"/>
                <a:cs typeface="Aharoni"/>
              </a:rPr>
              <a:t>i</a:t>
            </a:r>
            <a:r>
              <a:rPr lang="es-AR" sz="6000" b="0" smtClean="0">
                <a:solidFill>
                  <a:schemeClr val="tx1"/>
                </a:solidFill>
                <a:effectLst/>
                <a:latin typeface="Aharoni"/>
                <a:ea typeface="Aharoni"/>
                <a:cs typeface="Aharoni"/>
              </a:rPr>
              <a:t>onal con </a:t>
            </a:r>
            <a:r>
              <a:rPr lang="es-AR" sz="6000" b="0" smtClean="0">
                <a:effectLst/>
                <a:latin typeface="Aharoni"/>
                <a:ea typeface="Aharoni"/>
                <a:cs typeface="Aharoni"/>
              </a:rPr>
              <a:t>visión</a:t>
            </a:r>
            <a:r>
              <a:rPr lang="es-AR" sz="6000" b="0" smtClean="0">
                <a:solidFill>
                  <a:schemeClr val="tx1"/>
                </a:solidFill>
                <a:effectLst/>
                <a:latin typeface="Aharoni"/>
                <a:ea typeface="Aharoni"/>
                <a:cs typeface="Aharoni"/>
              </a:rPr>
              <a:t> </a:t>
            </a:r>
            <a:r>
              <a:rPr lang="es-AR" sz="8800" b="0" smtClean="0">
                <a:solidFill>
                  <a:schemeClr val="tx1"/>
                </a:solidFill>
                <a:effectLst/>
                <a:latin typeface="Aharoni"/>
                <a:ea typeface="Aharoni"/>
                <a:cs typeface="Aharoni"/>
              </a:rPr>
              <a:t>empresar</a:t>
            </a:r>
            <a:r>
              <a:rPr lang="es-AR" sz="8800" b="0" smtClean="0">
                <a:effectLst/>
                <a:latin typeface="Aharoni"/>
                <a:ea typeface="Aharoni"/>
                <a:cs typeface="Aharoni"/>
              </a:rPr>
              <a:t>i</a:t>
            </a:r>
            <a:r>
              <a:rPr lang="es-AR" sz="8800" b="0" smtClean="0">
                <a:solidFill>
                  <a:schemeClr val="tx1"/>
                </a:solidFill>
                <a:effectLst/>
                <a:latin typeface="Aharoni"/>
                <a:ea typeface="Aharoni"/>
                <a:cs typeface="Aharoni"/>
              </a:rPr>
              <a:t>a</a:t>
            </a:r>
          </a:p>
        </p:txBody>
      </p:sp>
      <p:sp>
        <p:nvSpPr>
          <p:cNvPr id="16387" name="5 Rectángulo"/>
          <p:cNvSpPr>
            <a:spLocks noChangeArrowheads="1"/>
          </p:cNvSpPr>
          <p:nvPr/>
        </p:nvSpPr>
        <p:spPr bwMode="auto">
          <a:xfrm>
            <a:off x="1143000" y="6000750"/>
            <a:ext cx="7572375" cy="461963"/>
          </a:xfrm>
          <a:prstGeom prst="rect">
            <a:avLst/>
          </a:prstGeom>
          <a:noFill/>
          <a:ln w="9525">
            <a:noFill/>
            <a:miter lim="800000"/>
            <a:headEnd/>
            <a:tailEnd/>
          </a:ln>
        </p:spPr>
        <p:txBody>
          <a:bodyPr>
            <a:spAutoFit/>
          </a:bodyPr>
          <a:lstStyle/>
          <a:p>
            <a:r>
              <a:rPr lang="es-AR" sz="1200" b="1">
                <a:latin typeface="Verdana" pitchFamily="34" charset="0"/>
              </a:rPr>
              <a:t>1º reunión: El enfoque empresario del estudio profesional. </a:t>
            </a:r>
          </a:p>
          <a:p>
            <a:r>
              <a:rPr lang="es-AR" sz="1200" b="1">
                <a:latin typeface="Verdana" pitchFamily="34" charset="0"/>
              </a:rPr>
              <a:t>Ref. 110. </a:t>
            </a:r>
            <a:r>
              <a:rPr lang="es-AR" sz="1200">
                <a:latin typeface="Verdana" pitchFamily="34" charset="0"/>
              </a:rPr>
              <a:t>Lunes 23 de julio. 18:30 hs. Salón Dr. Manuel Belgrano "A"</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idx="4294967295"/>
          </p:nvPr>
        </p:nvSpPr>
        <p:spPr>
          <a:xfrm>
            <a:off x="642938" y="-122238"/>
            <a:ext cx="8183562" cy="1050926"/>
          </a:xfrm>
        </p:spPr>
        <p:txBody>
          <a:bodyPr/>
          <a:lstStyle/>
          <a:p>
            <a:pPr algn="r" fontAlgn="auto">
              <a:spcAft>
                <a:spcPts val="0"/>
              </a:spcAft>
              <a:defRPr/>
            </a:pPr>
            <a:r>
              <a:rPr lang="es-AR" dirty="0" smtClean="0">
                <a:solidFill>
                  <a:srgbClr val="FF0000"/>
                </a:solidFill>
              </a:rPr>
              <a:t>Angel Máximo Abiad</a:t>
            </a:r>
            <a:endParaRPr lang="es-AR" dirty="0">
              <a:solidFill>
                <a:srgbClr val="FF0000"/>
              </a:solidFill>
            </a:endParaRPr>
          </a:p>
        </p:txBody>
      </p:sp>
      <p:sp>
        <p:nvSpPr>
          <p:cNvPr id="25602" name="2 Marcador de contenido"/>
          <p:cNvSpPr>
            <a:spLocks noGrp="1"/>
          </p:cNvSpPr>
          <p:nvPr>
            <p:ph idx="4294967295"/>
          </p:nvPr>
        </p:nvSpPr>
        <p:spPr>
          <a:xfrm>
            <a:off x="3246438" y="741363"/>
            <a:ext cx="5468937" cy="4687887"/>
          </a:xfrm>
        </p:spPr>
        <p:txBody>
          <a:bodyPr/>
          <a:lstStyle/>
          <a:p>
            <a:pPr algn="r"/>
            <a:r>
              <a:rPr lang="es-ES" sz="3300" b="1" smtClean="0">
                <a:latin typeface="Teen"/>
              </a:rPr>
              <a:t>Contador Público</a:t>
            </a:r>
          </a:p>
          <a:p>
            <a:pPr>
              <a:buFont typeface="Wingdings 2" pitchFamily="18" charset="2"/>
              <a:buNone/>
            </a:pPr>
            <a:r>
              <a:rPr lang="es-AR" sz="1100" smtClean="0"/>
              <a:t/>
            </a:r>
            <a:br>
              <a:rPr lang="es-AR" sz="1100" smtClean="0"/>
            </a:br>
            <a:r>
              <a:rPr lang="es-AR" sz="1100" smtClean="0"/>
              <a:t/>
            </a:r>
            <a:br>
              <a:rPr lang="es-AR" sz="1100" smtClean="0"/>
            </a:br>
            <a:r>
              <a:rPr lang="es-AR" sz="1600" smtClean="0"/>
              <a:t>• Titular de Pequeño y Mediano Estudio Profesional.</a:t>
            </a:r>
            <a:br>
              <a:rPr lang="es-AR" sz="1600" smtClean="0"/>
            </a:br>
            <a:r>
              <a:rPr lang="es-AR" sz="1600" smtClean="0"/>
              <a:t/>
            </a:r>
            <a:br>
              <a:rPr lang="es-AR" sz="1600" smtClean="0"/>
            </a:br>
            <a:r>
              <a:rPr lang="es-AR" sz="1600" smtClean="0"/>
              <a:t>• Presidente de la Comisión de Problemática del Pequeño y Mediano Estudio Profesional.</a:t>
            </a:r>
            <a:br>
              <a:rPr lang="es-AR" sz="1600" smtClean="0"/>
            </a:br>
            <a:r>
              <a:rPr lang="es-AR" sz="1600" smtClean="0"/>
              <a:t/>
            </a:r>
            <a:br>
              <a:rPr lang="es-AR" sz="1600" smtClean="0"/>
            </a:br>
            <a:r>
              <a:rPr lang="es-AR" sz="1600" smtClean="0"/>
              <a:t>• Participante en la redacción del 8º Cuaderno Profesional "Organización y desarrollo del Pequeño y Mediano Estudio Profesional".</a:t>
            </a:r>
            <a:br>
              <a:rPr lang="es-AR" sz="1600" smtClean="0"/>
            </a:br>
            <a:r>
              <a:rPr lang="es-AR" sz="1600" smtClean="0"/>
              <a:t/>
            </a:r>
            <a:br>
              <a:rPr lang="es-AR" sz="1600" smtClean="0"/>
            </a:br>
            <a:r>
              <a:rPr lang="es-AR" sz="1600" smtClean="0"/>
              <a:t>• Expositor en el Taller realizado el 24/10/02 por la Comisión: "Alternativas de crecimiento profesional en tiempos de crisis - 3ra. parte".</a:t>
            </a:r>
            <a:br>
              <a:rPr lang="es-AR" sz="1600" smtClean="0"/>
            </a:br>
            <a:r>
              <a:rPr lang="es-AR" sz="1600" smtClean="0"/>
              <a:t/>
            </a:r>
            <a:br>
              <a:rPr lang="es-AR" sz="1600" smtClean="0"/>
            </a:br>
            <a:r>
              <a:rPr lang="es-AR" sz="1600" smtClean="0"/>
              <a:t>• Expositor en el XII Seminario realizado el 17 de setiembre de 2003, "Los Jóvenes Profesionales en Ciencias Económicas y su Capacitación para la Dirigencia".</a:t>
            </a:r>
            <a:r>
              <a:rPr lang="es-ES" sz="1600" smtClean="0"/>
              <a:t>. </a:t>
            </a:r>
          </a:p>
        </p:txBody>
      </p:sp>
      <p:pic>
        <p:nvPicPr>
          <p:cNvPr id="25603" name="Picture 2" descr="http://www.consejo.org.ar/Cv05/images/abiad.jpg"/>
          <p:cNvPicPr>
            <a:picLocks noChangeAspect="1" noChangeArrowheads="1"/>
          </p:cNvPicPr>
          <p:nvPr/>
        </p:nvPicPr>
        <p:blipFill>
          <a:blip r:embed="rId2"/>
          <a:srcRect/>
          <a:stretch>
            <a:fillRect/>
          </a:stretch>
        </p:blipFill>
        <p:spPr bwMode="auto">
          <a:xfrm>
            <a:off x="857250" y="1071563"/>
            <a:ext cx="1714500" cy="1714500"/>
          </a:xfrm>
          <a:prstGeom prst="rect">
            <a:avLst/>
          </a:prstGeom>
          <a:noFill/>
          <a:ln w="9525">
            <a:noFill/>
            <a:miter lim="800000"/>
            <a:headEnd/>
            <a:tailEnd/>
          </a:ln>
        </p:spPr>
      </p:pic>
    </p:spTree>
  </p:cSld>
  <p:clrMapOvr>
    <a:masterClrMapping/>
  </p:clrMapOvr>
  <p:transition advTm="5000"/>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Text Box 2"/>
          <p:cNvSpPr txBox="1">
            <a:spLocks noChangeArrowheads="1"/>
          </p:cNvSpPr>
          <p:nvPr/>
        </p:nvSpPr>
        <p:spPr bwMode="auto">
          <a:xfrm>
            <a:off x="6705600" y="6324600"/>
            <a:ext cx="1219200" cy="427038"/>
          </a:xfrm>
          <a:prstGeom prst="rect">
            <a:avLst/>
          </a:prstGeom>
          <a:noFill/>
          <a:ln w="12700">
            <a:noFill/>
            <a:miter lim="800000"/>
            <a:headEnd type="none" w="sm" len="sm"/>
            <a:tailEnd type="none" w="sm" len="sm"/>
          </a:ln>
        </p:spPr>
        <p:txBody>
          <a:bodyPr>
            <a:spAutoFit/>
          </a:bodyPr>
          <a:lstStyle/>
          <a:p>
            <a:pPr eaLnBrk="0" hangingPunct="0">
              <a:spcBef>
                <a:spcPct val="50000"/>
              </a:spcBef>
            </a:pPr>
            <a:endParaRPr lang="en-US" sz="2200" b="1">
              <a:latin typeface="Tahoma" pitchFamily="34" charset="0"/>
            </a:endParaRPr>
          </a:p>
        </p:txBody>
      </p:sp>
      <p:sp>
        <p:nvSpPr>
          <p:cNvPr id="26626" name="Line 4"/>
          <p:cNvSpPr>
            <a:spLocks noChangeShapeType="1"/>
          </p:cNvSpPr>
          <p:nvPr/>
        </p:nvSpPr>
        <p:spPr bwMode="auto">
          <a:xfrm>
            <a:off x="0" y="2286000"/>
            <a:ext cx="0" cy="0"/>
          </a:xfrm>
          <a:prstGeom prst="line">
            <a:avLst/>
          </a:prstGeom>
          <a:noFill/>
          <a:ln w="12700">
            <a:solidFill>
              <a:schemeClr val="tx1"/>
            </a:solidFill>
            <a:round/>
            <a:headEnd/>
            <a:tailEnd/>
          </a:ln>
        </p:spPr>
        <p:txBody>
          <a:bodyPr wrap="none" anchor="ctr"/>
          <a:lstStyle/>
          <a:p>
            <a:endParaRPr lang="es-AR"/>
          </a:p>
        </p:txBody>
      </p:sp>
      <p:sp>
        <p:nvSpPr>
          <p:cNvPr id="26627" name="Text Box 5"/>
          <p:cNvSpPr txBox="1">
            <a:spLocks noChangeArrowheads="1"/>
          </p:cNvSpPr>
          <p:nvPr/>
        </p:nvSpPr>
        <p:spPr bwMode="auto">
          <a:xfrm>
            <a:off x="762000" y="2239963"/>
            <a:ext cx="2819400" cy="427037"/>
          </a:xfrm>
          <a:prstGeom prst="rect">
            <a:avLst/>
          </a:prstGeom>
          <a:noFill/>
          <a:ln w="12700">
            <a:noFill/>
            <a:miter lim="800000"/>
            <a:headEnd/>
            <a:tailEnd/>
          </a:ln>
        </p:spPr>
        <p:txBody>
          <a:bodyPr>
            <a:spAutoFit/>
          </a:bodyPr>
          <a:lstStyle/>
          <a:p>
            <a:pPr algn="ctr" eaLnBrk="0" hangingPunct="0">
              <a:spcBef>
                <a:spcPct val="50000"/>
              </a:spcBef>
            </a:pPr>
            <a:endParaRPr lang="en-US" sz="2200" b="1">
              <a:latin typeface="Tahoma" pitchFamily="34" charset="0"/>
            </a:endParaRPr>
          </a:p>
        </p:txBody>
      </p:sp>
      <p:sp>
        <p:nvSpPr>
          <p:cNvPr id="15365" name="Rectangle 23"/>
          <p:cNvSpPr>
            <a:spLocks noGrp="1" noChangeArrowheads="1"/>
          </p:cNvSpPr>
          <p:nvPr>
            <p:ph type="body" idx="4294967295"/>
          </p:nvPr>
        </p:nvSpPr>
        <p:spPr>
          <a:xfrm>
            <a:off x="571500" y="2143125"/>
            <a:ext cx="5472113" cy="3857625"/>
          </a:xfrm>
        </p:spPr>
        <p:txBody>
          <a:bodyPr>
            <a:normAutofit/>
          </a:bodyPr>
          <a:lstStyle/>
          <a:p>
            <a:pPr marL="0" indent="0" fontAlgn="auto">
              <a:spcAft>
                <a:spcPts val="0"/>
              </a:spcAft>
              <a:buClr>
                <a:srgbClr val="263886"/>
              </a:buClr>
              <a:buSzPct val="150000"/>
              <a:buFont typeface="Wingdings 2"/>
              <a:buNone/>
              <a:defRPr/>
            </a:pPr>
            <a:r>
              <a:rPr lang="es-AR" sz="2000" dirty="0">
                <a:latin typeface="+mj-lt"/>
              </a:rPr>
              <a:t>OBJETIVOS DEL TALLER		</a:t>
            </a:r>
          </a:p>
          <a:p>
            <a:pPr marL="0" indent="0" fontAlgn="auto">
              <a:spcAft>
                <a:spcPts val="0"/>
              </a:spcAft>
              <a:buClr>
                <a:srgbClr val="FF0000"/>
              </a:buClr>
              <a:buSzPct val="150000"/>
              <a:buFont typeface="Wingdings" pitchFamily="2" charset="2"/>
              <a:buChar char="ü"/>
              <a:defRPr/>
            </a:pPr>
            <a:r>
              <a:rPr lang="es-AR" sz="2000" dirty="0">
                <a:latin typeface="+mj-lt"/>
              </a:rPr>
              <a:t>MOTIVAR A EMPRENDER</a:t>
            </a:r>
          </a:p>
          <a:p>
            <a:pPr marL="0" indent="0" fontAlgn="auto">
              <a:spcAft>
                <a:spcPts val="0"/>
              </a:spcAft>
              <a:buClr>
                <a:srgbClr val="FF0000"/>
              </a:buClr>
              <a:buSzPct val="150000"/>
              <a:buFont typeface="Wingdings" pitchFamily="2" charset="2"/>
              <a:buChar char="ü"/>
              <a:defRPr/>
            </a:pPr>
            <a:r>
              <a:rPr lang="es-AR" sz="2000" dirty="0">
                <a:latin typeface="+mj-lt"/>
              </a:rPr>
              <a:t>FOMETAR EL ESPIRITU EMPRENDEDOR COMO ACTITUD DE VIDA</a:t>
            </a:r>
          </a:p>
          <a:p>
            <a:pPr marL="0" indent="0" fontAlgn="auto">
              <a:spcAft>
                <a:spcPts val="0"/>
              </a:spcAft>
              <a:buClr>
                <a:srgbClr val="FF0000"/>
              </a:buClr>
              <a:buSzPct val="150000"/>
              <a:buFont typeface="Wingdings" pitchFamily="2" charset="2"/>
              <a:buChar char="ü"/>
              <a:defRPr/>
            </a:pPr>
            <a:r>
              <a:rPr lang="es-AR" sz="2000" dirty="0">
                <a:latin typeface="+mj-lt"/>
              </a:rPr>
              <a:t>CREAR VALOR A TRAVES DE LA CREACION DE EMPRESAS</a:t>
            </a:r>
            <a:endParaRPr lang="es-ES" sz="2000" dirty="0">
              <a:latin typeface="+mj-lt"/>
            </a:endParaRPr>
          </a:p>
        </p:txBody>
      </p:sp>
      <p:sp>
        <p:nvSpPr>
          <p:cNvPr id="47112" name="Rectangle 8"/>
          <p:cNvSpPr>
            <a:spLocks noChangeArrowheads="1"/>
          </p:cNvSpPr>
          <p:nvPr/>
        </p:nvSpPr>
        <p:spPr bwMode="auto">
          <a:xfrm>
            <a:off x="395288" y="404813"/>
            <a:ext cx="5892800" cy="1200150"/>
          </a:xfrm>
          <a:prstGeom prst="rect">
            <a:avLst/>
          </a:prstGeom>
          <a:noFill/>
          <a:ln w="9525">
            <a:noFill/>
            <a:miter lim="800000"/>
            <a:headEnd/>
            <a:tailEnd/>
          </a:ln>
          <a:effectLst/>
        </p:spPr>
        <p:txBody>
          <a:bodyPr wrap="none">
            <a:spAutoFit/>
          </a:bodyPr>
          <a:lstStyle/>
          <a:p>
            <a:pPr fontAlgn="auto">
              <a:spcAft>
                <a:spcPts val="0"/>
              </a:spcAft>
              <a:defRPr/>
            </a:pPr>
            <a:r>
              <a:rPr lang="es-AR" sz="3600" b="1" dirty="0">
                <a:solidFill>
                  <a:srgbClr val="FF0000"/>
                </a:solidFill>
                <a:effectLst>
                  <a:outerShdw blurRad="53975" dist="22860" dir="5400000" algn="tl" rotWithShape="0">
                    <a:srgbClr val="000000">
                      <a:alpha val="55000"/>
                    </a:srgbClr>
                  </a:outerShdw>
                </a:effectLst>
                <a:latin typeface="+mj-lt"/>
                <a:ea typeface="+mj-ea"/>
                <a:cs typeface="+mj-cs"/>
              </a:rPr>
              <a:t>EL PROFESIONAL </a:t>
            </a:r>
          </a:p>
          <a:p>
            <a:pPr fontAlgn="auto">
              <a:spcAft>
                <a:spcPts val="0"/>
              </a:spcAft>
              <a:defRPr/>
            </a:pPr>
            <a:r>
              <a:rPr lang="es-AR" sz="3600" b="1" dirty="0">
                <a:solidFill>
                  <a:srgbClr val="FF0000"/>
                </a:solidFill>
                <a:effectLst>
                  <a:outerShdw blurRad="53975" dist="22860" dir="5400000" algn="tl" rotWithShape="0">
                    <a:srgbClr val="000000">
                      <a:alpha val="55000"/>
                    </a:srgbClr>
                  </a:outerShdw>
                </a:effectLst>
                <a:latin typeface="+mj-lt"/>
                <a:ea typeface="+mj-ea"/>
                <a:cs typeface="+mj-cs"/>
              </a:rPr>
              <a:t>COMO EMPRENDEDOR</a:t>
            </a:r>
            <a:endParaRPr lang="es-ES" sz="3600" b="1" dirty="0">
              <a:solidFill>
                <a:srgbClr val="FF0000"/>
              </a:solidFill>
              <a:effectLst>
                <a:outerShdw blurRad="53975" dist="22860" dir="5400000" algn="tl" rotWithShape="0">
                  <a:srgbClr val="000000">
                    <a:alpha val="55000"/>
                  </a:srgbClr>
                </a:outerShdw>
              </a:effectLst>
              <a:latin typeface="+mj-lt"/>
              <a:ea typeface="+mj-ea"/>
              <a:cs typeface="+mj-cs"/>
            </a:endParaRPr>
          </a:p>
        </p:txBody>
      </p:sp>
      <p:pic>
        <p:nvPicPr>
          <p:cNvPr id="26630" name="Picture 9" descr="emprendedor"/>
          <p:cNvPicPr>
            <a:picLocks noChangeAspect="1" noChangeArrowheads="1"/>
          </p:cNvPicPr>
          <p:nvPr/>
        </p:nvPicPr>
        <p:blipFill>
          <a:blip r:embed="rId3"/>
          <a:srcRect/>
          <a:stretch>
            <a:fillRect/>
          </a:stretch>
        </p:blipFill>
        <p:spPr bwMode="auto">
          <a:xfrm>
            <a:off x="6011863" y="2173288"/>
            <a:ext cx="2514600" cy="3416300"/>
          </a:xfrm>
          <a:prstGeom prst="rect">
            <a:avLst/>
          </a:prstGeom>
          <a:noFill/>
          <a:ln w="9525">
            <a:noFill/>
            <a:miter lim="800000"/>
            <a:headEnd/>
            <a:tailEnd/>
          </a:ln>
        </p:spPr>
      </p:pic>
      <p:sp>
        <p:nvSpPr>
          <p:cNvPr id="26631" name="8 Rectángulo"/>
          <p:cNvSpPr>
            <a:spLocks noChangeArrowheads="1"/>
          </p:cNvSpPr>
          <p:nvPr/>
        </p:nvSpPr>
        <p:spPr bwMode="auto">
          <a:xfrm>
            <a:off x="5286375" y="6143625"/>
            <a:ext cx="3463925" cy="369888"/>
          </a:xfrm>
          <a:prstGeom prst="rect">
            <a:avLst/>
          </a:prstGeom>
          <a:noFill/>
          <a:ln w="9525">
            <a:noFill/>
            <a:miter lim="800000"/>
            <a:headEnd/>
            <a:tailEnd/>
          </a:ln>
        </p:spPr>
        <p:txBody>
          <a:bodyPr>
            <a:spAutoFit/>
          </a:bodyPr>
          <a:lstStyle/>
          <a:p>
            <a:pPr algn="r"/>
            <a:r>
              <a:rPr lang="es-AR">
                <a:latin typeface="Verdana" pitchFamily="34" charset="0"/>
              </a:rPr>
              <a:t>Silvia M. Sadlovsky</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Text Box 4"/>
          <p:cNvSpPr txBox="1">
            <a:spLocks noChangeArrowheads="1"/>
          </p:cNvSpPr>
          <p:nvPr/>
        </p:nvSpPr>
        <p:spPr bwMode="auto">
          <a:xfrm>
            <a:off x="685800" y="4983163"/>
            <a:ext cx="7315200" cy="427037"/>
          </a:xfrm>
          <a:prstGeom prst="rect">
            <a:avLst/>
          </a:prstGeom>
          <a:noFill/>
          <a:ln w="12700">
            <a:noFill/>
            <a:miter lim="800000"/>
            <a:headEnd/>
            <a:tailEnd/>
          </a:ln>
        </p:spPr>
        <p:txBody>
          <a:bodyPr>
            <a:spAutoFit/>
          </a:bodyPr>
          <a:lstStyle/>
          <a:p>
            <a:pPr algn="ctr" eaLnBrk="0" hangingPunct="0">
              <a:spcBef>
                <a:spcPct val="50000"/>
              </a:spcBef>
            </a:pPr>
            <a:endParaRPr lang="en-US" sz="2200" b="1">
              <a:latin typeface="Tahoma" pitchFamily="34" charset="0"/>
            </a:endParaRPr>
          </a:p>
        </p:txBody>
      </p:sp>
      <p:sp>
        <p:nvSpPr>
          <p:cNvPr id="28674" name="Text Box 5"/>
          <p:cNvSpPr txBox="1">
            <a:spLocks noChangeArrowheads="1"/>
          </p:cNvSpPr>
          <p:nvPr/>
        </p:nvSpPr>
        <p:spPr bwMode="auto">
          <a:xfrm>
            <a:off x="4572000" y="990600"/>
            <a:ext cx="4267200" cy="427038"/>
          </a:xfrm>
          <a:prstGeom prst="rect">
            <a:avLst/>
          </a:prstGeom>
          <a:noFill/>
          <a:ln w="12700">
            <a:noFill/>
            <a:miter lim="800000"/>
            <a:headEnd/>
            <a:tailEnd/>
          </a:ln>
        </p:spPr>
        <p:txBody>
          <a:bodyPr>
            <a:spAutoFit/>
          </a:bodyPr>
          <a:lstStyle/>
          <a:p>
            <a:pPr algn="ctr" eaLnBrk="0" hangingPunct="0">
              <a:spcBef>
                <a:spcPct val="50000"/>
              </a:spcBef>
            </a:pPr>
            <a:endParaRPr lang="en-US" sz="2200" b="1">
              <a:latin typeface="Tahoma" pitchFamily="34" charset="0"/>
            </a:endParaRPr>
          </a:p>
        </p:txBody>
      </p:sp>
      <p:sp>
        <p:nvSpPr>
          <p:cNvPr id="28675" name="Line 6"/>
          <p:cNvSpPr>
            <a:spLocks noChangeShapeType="1"/>
          </p:cNvSpPr>
          <p:nvPr/>
        </p:nvSpPr>
        <p:spPr bwMode="auto">
          <a:xfrm>
            <a:off x="0" y="2286000"/>
            <a:ext cx="0" cy="0"/>
          </a:xfrm>
          <a:prstGeom prst="line">
            <a:avLst/>
          </a:prstGeom>
          <a:noFill/>
          <a:ln w="12700">
            <a:solidFill>
              <a:schemeClr val="tx1"/>
            </a:solidFill>
            <a:round/>
            <a:headEnd/>
            <a:tailEnd/>
          </a:ln>
        </p:spPr>
        <p:txBody>
          <a:bodyPr wrap="none" anchor="ctr"/>
          <a:lstStyle/>
          <a:p>
            <a:endParaRPr lang="es-AR"/>
          </a:p>
        </p:txBody>
      </p:sp>
      <p:sp>
        <p:nvSpPr>
          <p:cNvPr id="28676" name="Text Box 7"/>
          <p:cNvSpPr txBox="1">
            <a:spLocks noChangeArrowheads="1"/>
          </p:cNvSpPr>
          <p:nvPr/>
        </p:nvSpPr>
        <p:spPr bwMode="auto">
          <a:xfrm>
            <a:off x="762000" y="2239963"/>
            <a:ext cx="2819400" cy="427037"/>
          </a:xfrm>
          <a:prstGeom prst="rect">
            <a:avLst/>
          </a:prstGeom>
          <a:noFill/>
          <a:ln w="12700">
            <a:noFill/>
            <a:miter lim="800000"/>
            <a:headEnd/>
            <a:tailEnd/>
          </a:ln>
        </p:spPr>
        <p:txBody>
          <a:bodyPr>
            <a:spAutoFit/>
          </a:bodyPr>
          <a:lstStyle/>
          <a:p>
            <a:pPr algn="ctr" eaLnBrk="0" hangingPunct="0">
              <a:spcBef>
                <a:spcPct val="50000"/>
              </a:spcBef>
            </a:pPr>
            <a:endParaRPr lang="en-US" sz="2200" b="1">
              <a:latin typeface="Tahoma" pitchFamily="34" charset="0"/>
            </a:endParaRPr>
          </a:p>
        </p:txBody>
      </p:sp>
      <p:sp>
        <p:nvSpPr>
          <p:cNvPr id="4109" name="Rectangle 13"/>
          <p:cNvSpPr>
            <a:spLocks noChangeArrowheads="1"/>
          </p:cNvSpPr>
          <p:nvPr/>
        </p:nvSpPr>
        <p:spPr bwMode="auto">
          <a:xfrm>
            <a:off x="684213" y="782638"/>
            <a:ext cx="5165725" cy="646112"/>
          </a:xfrm>
          <a:prstGeom prst="rect">
            <a:avLst/>
          </a:prstGeom>
          <a:noFill/>
          <a:ln w="9525">
            <a:noFill/>
            <a:miter lim="800000"/>
            <a:headEnd/>
            <a:tailEnd/>
          </a:ln>
          <a:effectLst/>
        </p:spPr>
        <p:txBody>
          <a:bodyPr wrap="none">
            <a:spAutoFit/>
          </a:bodyPr>
          <a:lstStyle/>
          <a:p>
            <a:pPr fontAlgn="auto">
              <a:spcAft>
                <a:spcPts val="0"/>
              </a:spcAft>
              <a:defRPr/>
            </a:pPr>
            <a:r>
              <a:rPr lang="es-AR" sz="3600" b="1" dirty="0">
                <a:solidFill>
                  <a:srgbClr val="FF0000"/>
                </a:solidFill>
                <a:effectLst>
                  <a:outerShdw blurRad="53975" dist="22860" dir="5400000" algn="tl" rotWithShape="0">
                    <a:srgbClr val="000000">
                      <a:alpha val="55000"/>
                    </a:srgbClr>
                  </a:outerShdw>
                </a:effectLst>
                <a:latin typeface="+mj-lt"/>
                <a:ea typeface="+mj-ea"/>
                <a:cs typeface="+mj-cs"/>
              </a:rPr>
              <a:t>Cultura empresaria</a:t>
            </a:r>
            <a:endParaRPr lang="es-ES" sz="3600" b="1" dirty="0">
              <a:solidFill>
                <a:srgbClr val="FF0000"/>
              </a:solidFill>
              <a:effectLst>
                <a:outerShdw blurRad="53975" dist="22860" dir="5400000" algn="tl" rotWithShape="0">
                  <a:srgbClr val="000000">
                    <a:alpha val="55000"/>
                  </a:srgbClr>
                </a:outerShdw>
              </a:effectLst>
              <a:latin typeface="+mj-lt"/>
              <a:ea typeface="+mj-ea"/>
              <a:cs typeface="+mj-cs"/>
            </a:endParaRPr>
          </a:p>
        </p:txBody>
      </p:sp>
      <p:pic>
        <p:nvPicPr>
          <p:cNvPr id="28678" name="Picture 15" descr="j0149481"/>
          <p:cNvPicPr>
            <a:picLocks noChangeAspect="1" noChangeArrowheads="1"/>
          </p:cNvPicPr>
          <p:nvPr/>
        </p:nvPicPr>
        <p:blipFill>
          <a:blip r:embed="rId3"/>
          <a:srcRect/>
          <a:stretch>
            <a:fillRect/>
          </a:stretch>
        </p:blipFill>
        <p:spPr bwMode="auto">
          <a:xfrm>
            <a:off x="5929313" y="3071813"/>
            <a:ext cx="2144712" cy="2179637"/>
          </a:xfrm>
          <a:prstGeom prst="rect">
            <a:avLst/>
          </a:prstGeom>
          <a:noFill/>
          <a:ln w="9525">
            <a:noFill/>
            <a:miter lim="800000"/>
            <a:headEnd/>
            <a:tailEnd/>
          </a:ln>
        </p:spPr>
      </p:pic>
      <p:sp>
        <p:nvSpPr>
          <p:cNvPr id="4113" name="Rectangle 17"/>
          <p:cNvSpPr>
            <a:spLocks noChangeArrowheads="1"/>
          </p:cNvSpPr>
          <p:nvPr/>
        </p:nvSpPr>
        <p:spPr bwMode="auto">
          <a:xfrm>
            <a:off x="395288" y="1628775"/>
            <a:ext cx="8208962" cy="4535488"/>
          </a:xfrm>
          <a:prstGeom prst="rect">
            <a:avLst/>
          </a:prstGeom>
          <a:noFill/>
          <a:ln w="9525">
            <a:noFill/>
            <a:miter lim="800000"/>
            <a:headEnd/>
            <a:tailEnd/>
          </a:ln>
        </p:spPr>
        <p:txBody>
          <a:bodyPr/>
          <a:lstStyle/>
          <a:p>
            <a:pPr marL="342900" indent="-342900" eaLnBrk="0" fontAlgn="auto" hangingPunct="0">
              <a:spcBef>
                <a:spcPct val="20000"/>
              </a:spcBef>
              <a:spcAft>
                <a:spcPts val="0"/>
              </a:spcAft>
              <a:buFont typeface="Wingdings" pitchFamily="2" charset="2"/>
              <a:buNone/>
              <a:defRPr/>
            </a:pPr>
            <a:r>
              <a:rPr lang="es-AR" sz="3200" b="1" dirty="0">
                <a:solidFill>
                  <a:srgbClr val="000066"/>
                </a:solidFill>
                <a:latin typeface="+mj-lt"/>
                <a:sym typeface="Wingdings" pitchFamily="2" charset="2"/>
              </a:rPr>
              <a:t>	</a:t>
            </a:r>
            <a:r>
              <a:rPr lang="es-AR" sz="3200" dirty="0">
                <a:latin typeface="+mj-lt"/>
                <a:sym typeface="Wingdings" pitchFamily="2" charset="2"/>
              </a:rPr>
              <a:t>Es </a:t>
            </a:r>
            <a:r>
              <a:rPr lang="es-AR" sz="3200" dirty="0">
                <a:latin typeface="+mj-lt"/>
                <a:sym typeface="Wingdings" pitchFamily="2" charset="2"/>
              </a:rPr>
              <a:t>lo que identifica la forma de </a:t>
            </a:r>
            <a:r>
              <a:rPr lang="es-AR" sz="3200" dirty="0">
                <a:latin typeface="+mj-lt"/>
                <a:sym typeface="Wingdings" pitchFamily="2" charset="2"/>
              </a:rPr>
              <a:t>ser de </a:t>
            </a:r>
            <a:r>
              <a:rPr lang="es-AR" sz="3200" dirty="0">
                <a:latin typeface="+mj-lt"/>
                <a:sym typeface="Wingdings" pitchFamily="2" charset="2"/>
              </a:rPr>
              <a:t>una empresa</a:t>
            </a:r>
            <a:endParaRPr lang="es-ES" sz="3200" dirty="0">
              <a:latin typeface="+mj-lt"/>
              <a:sym typeface="Wingdings" pitchFamily="2" charset="2"/>
            </a:endParaRPr>
          </a:p>
          <a:p>
            <a:pPr marL="342900" indent="-342900" eaLnBrk="0" fontAlgn="auto" hangingPunct="0">
              <a:spcBef>
                <a:spcPct val="20000"/>
              </a:spcBef>
              <a:spcAft>
                <a:spcPts val="0"/>
              </a:spcAft>
              <a:buFont typeface="Wingdings" pitchFamily="2" charset="2"/>
              <a:buNone/>
              <a:defRPr/>
            </a:pPr>
            <a:r>
              <a:rPr lang="es-AR" sz="3200" b="1" dirty="0">
                <a:latin typeface="+mj-lt"/>
                <a:sym typeface="Wingdings" pitchFamily="2" charset="2"/>
              </a:rPr>
              <a:t>	Principios </a:t>
            </a:r>
            <a:r>
              <a:rPr lang="es-AR" sz="3200" b="1" dirty="0">
                <a:latin typeface="+mj-lt"/>
                <a:sym typeface="Wingdings" pitchFamily="2" charset="2"/>
              </a:rPr>
              <a:t>básicos:</a:t>
            </a:r>
            <a:endParaRPr lang="es-ES" sz="3200" b="1" dirty="0">
              <a:latin typeface="+mj-lt"/>
              <a:sym typeface="Wingdings" pitchFamily="2" charset="2"/>
            </a:endParaRPr>
          </a:p>
          <a:p>
            <a:pPr marL="1257300" lvl="2" indent="-342900" eaLnBrk="0" fontAlgn="auto" hangingPunct="0">
              <a:spcBef>
                <a:spcPct val="20000"/>
              </a:spcBef>
              <a:spcAft>
                <a:spcPts val="0"/>
              </a:spcAft>
              <a:buFont typeface="Wingdings" pitchFamily="2" charset="2"/>
              <a:buChar char="è"/>
              <a:defRPr/>
            </a:pPr>
            <a:r>
              <a:rPr lang="es-AR" sz="3200" dirty="0">
                <a:latin typeface="+mj-lt"/>
                <a:sym typeface="Wingdings" pitchFamily="2" charset="2"/>
              </a:rPr>
              <a:t> Propósito</a:t>
            </a:r>
            <a:endParaRPr lang="es-ES" sz="3200" dirty="0">
              <a:latin typeface="+mj-lt"/>
              <a:sym typeface="Wingdings" pitchFamily="2" charset="2"/>
            </a:endParaRPr>
          </a:p>
          <a:p>
            <a:pPr marL="1257300" lvl="2" indent="-342900" eaLnBrk="0" fontAlgn="auto" hangingPunct="0">
              <a:spcBef>
                <a:spcPct val="20000"/>
              </a:spcBef>
              <a:spcAft>
                <a:spcPts val="0"/>
              </a:spcAft>
              <a:buFont typeface="Wingdings" pitchFamily="2" charset="2"/>
              <a:buChar char="è"/>
              <a:defRPr/>
            </a:pPr>
            <a:r>
              <a:rPr lang="es-ES" sz="3200" dirty="0">
                <a:latin typeface="+mj-lt"/>
                <a:sym typeface="Wingdings" pitchFamily="2" charset="2"/>
              </a:rPr>
              <a:t> Misión</a:t>
            </a:r>
          </a:p>
          <a:p>
            <a:pPr marL="1257300" lvl="2" indent="-342900" eaLnBrk="0" fontAlgn="auto" hangingPunct="0">
              <a:spcBef>
                <a:spcPct val="20000"/>
              </a:spcBef>
              <a:spcAft>
                <a:spcPts val="0"/>
              </a:spcAft>
              <a:buFont typeface="Wingdings" pitchFamily="2" charset="2"/>
              <a:buChar char="è"/>
              <a:defRPr/>
            </a:pPr>
            <a:r>
              <a:rPr lang="es-AR" sz="3200" dirty="0">
                <a:latin typeface="+mj-lt"/>
                <a:sym typeface="Wingdings" pitchFamily="2" charset="2"/>
              </a:rPr>
              <a:t> Valores</a:t>
            </a:r>
          </a:p>
          <a:p>
            <a:pPr marL="1257300" lvl="2" indent="-342900" eaLnBrk="0" fontAlgn="auto" hangingPunct="0">
              <a:spcBef>
                <a:spcPct val="20000"/>
              </a:spcBef>
              <a:spcAft>
                <a:spcPts val="0"/>
              </a:spcAft>
              <a:buFont typeface="Wingdings" pitchFamily="2" charset="2"/>
              <a:buChar char="è"/>
              <a:defRPr/>
            </a:pPr>
            <a:r>
              <a:rPr lang="es-AR" sz="3200" dirty="0">
                <a:latin typeface="+mj-lt"/>
                <a:sym typeface="Wingdings" pitchFamily="2" charset="2"/>
              </a:rPr>
              <a:t> Políticas </a:t>
            </a:r>
            <a:r>
              <a:rPr lang="es-AR" sz="3200" dirty="0">
                <a:latin typeface="+mj-lt"/>
                <a:sym typeface="Wingdings" pitchFamily="2" charset="2"/>
              </a:rPr>
              <a:t>generales</a:t>
            </a:r>
            <a:endParaRPr lang="es-ES" sz="3200" dirty="0">
              <a:latin typeface="Teen" pitchFamily="2" charset="0"/>
            </a:endParaRPr>
          </a:p>
        </p:txBody>
      </p:sp>
      <p:sp>
        <p:nvSpPr>
          <p:cNvPr id="28680" name="10 Rectángulo"/>
          <p:cNvSpPr>
            <a:spLocks noChangeArrowheads="1"/>
          </p:cNvSpPr>
          <p:nvPr/>
        </p:nvSpPr>
        <p:spPr bwMode="auto">
          <a:xfrm>
            <a:off x="5286375" y="6143625"/>
            <a:ext cx="3463925" cy="369888"/>
          </a:xfrm>
          <a:prstGeom prst="rect">
            <a:avLst/>
          </a:prstGeom>
          <a:noFill/>
          <a:ln w="9525">
            <a:noFill/>
            <a:miter lim="800000"/>
            <a:headEnd/>
            <a:tailEnd/>
          </a:ln>
        </p:spPr>
        <p:txBody>
          <a:bodyPr>
            <a:spAutoFit/>
          </a:bodyPr>
          <a:lstStyle/>
          <a:p>
            <a:pPr algn="r"/>
            <a:r>
              <a:rPr lang="es-AR">
                <a:latin typeface="Verdana" pitchFamily="34" charset="0"/>
              </a:rPr>
              <a:t>Silvia M. Sadlovsky</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1554" name="Rectangle 2"/>
          <p:cNvSpPr>
            <a:spLocks noGrp="1" noChangeArrowheads="1"/>
          </p:cNvSpPr>
          <p:nvPr>
            <p:ph type="title" idx="4294967295"/>
          </p:nvPr>
        </p:nvSpPr>
        <p:spPr>
          <a:xfrm>
            <a:off x="285750" y="285750"/>
            <a:ext cx="7772400" cy="1143000"/>
          </a:xfrm>
        </p:spPr>
        <p:txBody>
          <a:bodyPr/>
          <a:lstStyle/>
          <a:p>
            <a:pPr fontAlgn="auto">
              <a:spcAft>
                <a:spcPts val="0"/>
              </a:spcAft>
              <a:defRPr/>
            </a:pPr>
            <a:r>
              <a:rPr lang="es-AR" sz="2800" dirty="0" smtClean="0">
                <a:solidFill>
                  <a:srgbClr val="FF0000"/>
                </a:solidFill>
              </a:rPr>
              <a:t>El </a:t>
            </a:r>
            <a:r>
              <a:rPr lang="es-AR" sz="2800" dirty="0">
                <a:solidFill>
                  <a:srgbClr val="FF0000"/>
                </a:solidFill>
              </a:rPr>
              <a:t>proceso de emprender</a:t>
            </a:r>
            <a:endParaRPr lang="es-ES" sz="2800" dirty="0">
              <a:solidFill>
                <a:srgbClr val="FF0000"/>
              </a:solidFill>
            </a:endParaRPr>
          </a:p>
        </p:txBody>
      </p:sp>
      <p:sp>
        <p:nvSpPr>
          <p:cNvPr id="30722" name="Rectangle 3"/>
          <p:cNvSpPr>
            <a:spLocks noGrp="1" noChangeArrowheads="1"/>
          </p:cNvSpPr>
          <p:nvPr>
            <p:ph type="body" sz="half" idx="4294967295"/>
          </p:nvPr>
        </p:nvSpPr>
        <p:spPr>
          <a:xfrm>
            <a:off x="0" y="1557338"/>
            <a:ext cx="7056438" cy="4535487"/>
          </a:xfrm>
        </p:spPr>
        <p:txBody>
          <a:bodyPr/>
          <a:lstStyle/>
          <a:p>
            <a:pPr>
              <a:buFontTx/>
              <a:buNone/>
            </a:pPr>
            <a:r>
              <a:rPr lang="es-AR" smtClean="0"/>
              <a:t>     Etapas:</a:t>
            </a:r>
          </a:p>
          <a:p>
            <a:pPr lvl="2"/>
            <a:r>
              <a:rPr lang="es-AR" sz="2800" smtClean="0"/>
              <a:t>Concepción</a:t>
            </a:r>
          </a:p>
          <a:p>
            <a:pPr lvl="2"/>
            <a:r>
              <a:rPr lang="es-AR" sz="2800" smtClean="0"/>
              <a:t>Start up</a:t>
            </a:r>
          </a:p>
          <a:p>
            <a:pPr lvl="2"/>
            <a:r>
              <a:rPr lang="es-AR" sz="2800" smtClean="0"/>
              <a:t>El crecimiento</a:t>
            </a:r>
          </a:p>
          <a:p>
            <a:pPr lvl="2"/>
            <a:r>
              <a:rPr lang="es-AR" sz="2800" smtClean="0"/>
              <a:t>Madurez</a:t>
            </a:r>
          </a:p>
          <a:p>
            <a:pPr>
              <a:buFontTx/>
              <a:buNone/>
            </a:pPr>
            <a:endParaRPr lang="es-AR" smtClean="0"/>
          </a:p>
          <a:p>
            <a:pPr algn="ctr">
              <a:buFontTx/>
              <a:buNone/>
            </a:pPr>
            <a:endParaRPr lang="es-AR" sz="2400" b="1" smtClean="0"/>
          </a:p>
          <a:p>
            <a:pPr algn="ctr">
              <a:buFontTx/>
              <a:buNone/>
            </a:pPr>
            <a:r>
              <a:rPr lang="es-AR" sz="2400" b="1" smtClean="0"/>
              <a:t>EMPRENDER = CREACIÓN DE VALOR</a:t>
            </a:r>
          </a:p>
          <a:p>
            <a:endParaRPr lang="es-AR" smtClean="0"/>
          </a:p>
          <a:p>
            <a:endParaRPr lang="es-ES" smtClean="0"/>
          </a:p>
        </p:txBody>
      </p:sp>
      <p:pic>
        <p:nvPicPr>
          <p:cNvPr id="30723" name="Picture 4" descr="MC900298715[1]"/>
          <p:cNvPicPr>
            <a:picLocks noGrp="1" noChangeAspect="1" noChangeArrowheads="1"/>
          </p:cNvPicPr>
          <p:nvPr>
            <p:ph sz="half" idx="4294967295"/>
          </p:nvPr>
        </p:nvPicPr>
        <p:blipFill>
          <a:blip r:embed="rId2"/>
          <a:srcRect/>
          <a:stretch>
            <a:fillRect/>
          </a:stretch>
        </p:blipFill>
        <p:spPr>
          <a:xfrm>
            <a:off x="4429125" y="1928813"/>
            <a:ext cx="2857500" cy="2565400"/>
          </a:xfrm>
        </p:spPr>
      </p:pic>
      <p:sp>
        <p:nvSpPr>
          <p:cNvPr id="30724" name="4 Rectángulo"/>
          <p:cNvSpPr>
            <a:spLocks noChangeArrowheads="1"/>
          </p:cNvSpPr>
          <p:nvPr/>
        </p:nvSpPr>
        <p:spPr bwMode="auto">
          <a:xfrm>
            <a:off x="5286375" y="6143625"/>
            <a:ext cx="3463925" cy="369888"/>
          </a:xfrm>
          <a:prstGeom prst="rect">
            <a:avLst/>
          </a:prstGeom>
          <a:noFill/>
          <a:ln w="9525">
            <a:noFill/>
            <a:miter lim="800000"/>
            <a:headEnd/>
            <a:tailEnd/>
          </a:ln>
        </p:spPr>
        <p:txBody>
          <a:bodyPr>
            <a:spAutoFit/>
          </a:bodyPr>
          <a:lstStyle/>
          <a:p>
            <a:pPr algn="r"/>
            <a:r>
              <a:rPr lang="es-AR">
                <a:latin typeface="Verdana" pitchFamily="34" charset="0"/>
              </a:rPr>
              <a:t>Silvia M. Sadlovsky</a:t>
            </a:r>
          </a:p>
        </p:txBody>
      </p:sp>
    </p:spTree>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4626" name="Rectangle 2"/>
          <p:cNvSpPr>
            <a:spLocks noGrp="1" noChangeArrowheads="1"/>
          </p:cNvSpPr>
          <p:nvPr>
            <p:ph type="title" idx="4294967295"/>
          </p:nvPr>
        </p:nvSpPr>
        <p:spPr>
          <a:xfrm>
            <a:off x="357188" y="500063"/>
            <a:ext cx="6929437" cy="1050925"/>
          </a:xfrm>
        </p:spPr>
        <p:txBody>
          <a:bodyPr/>
          <a:lstStyle/>
          <a:p>
            <a:pPr fontAlgn="auto">
              <a:spcAft>
                <a:spcPts val="0"/>
              </a:spcAft>
              <a:defRPr/>
            </a:pPr>
            <a:r>
              <a:rPr lang="es-AR" dirty="0">
                <a:solidFill>
                  <a:srgbClr val="FF0000"/>
                </a:solidFill>
              </a:rPr>
              <a:t>Clases de emprendedores</a:t>
            </a:r>
            <a:endParaRPr lang="es-ES" dirty="0">
              <a:solidFill>
                <a:srgbClr val="FF0000"/>
              </a:solidFill>
            </a:endParaRPr>
          </a:p>
        </p:txBody>
      </p:sp>
      <p:sp>
        <p:nvSpPr>
          <p:cNvPr id="154627" name="Rectangle 3"/>
          <p:cNvSpPr>
            <a:spLocks noGrp="1" noChangeArrowheads="1"/>
          </p:cNvSpPr>
          <p:nvPr>
            <p:ph type="body" idx="4294967295"/>
          </p:nvPr>
        </p:nvSpPr>
        <p:spPr>
          <a:xfrm>
            <a:off x="571500" y="1643063"/>
            <a:ext cx="8001000" cy="4214812"/>
          </a:xfrm>
        </p:spPr>
        <p:txBody>
          <a:bodyPr>
            <a:normAutofit/>
          </a:bodyPr>
          <a:lstStyle/>
          <a:p>
            <a:pPr marL="265176" indent="-265176" fontAlgn="auto">
              <a:spcAft>
                <a:spcPts val="0"/>
              </a:spcAft>
              <a:buFont typeface="Wingdings 2"/>
              <a:buChar char=""/>
              <a:defRPr/>
            </a:pPr>
            <a:endParaRPr lang="es-AR" dirty="0">
              <a:latin typeface="+mj-lt"/>
            </a:endParaRPr>
          </a:p>
          <a:p>
            <a:pPr marL="265176" indent="-265176" fontAlgn="auto">
              <a:spcAft>
                <a:spcPts val="0"/>
              </a:spcAft>
              <a:buFont typeface="Wingdings 2"/>
              <a:buChar char=""/>
              <a:defRPr/>
            </a:pPr>
            <a:r>
              <a:rPr lang="es-AR" dirty="0">
                <a:latin typeface="+mj-lt"/>
              </a:rPr>
              <a:t>Emprendedor motivado por la necesidad</a:t>
            </a:r>
          </a:p>
          <a:p>
            <a:pPr marL="265176" indent="-265176" fontAlgn="auto">
              <a:spcAft>
                <a:spcPts val="0"/>
              </a:spcAft>
              <a:buFont typeface="Wingdings 2"/>
              <a:buChar char=""/>
              <a:defRPr/>
            </a:pPr>
            <a:endParaRPr lang="es-AR" dirty="0">
              <a:latin typeface="+mj-lt"/>
            </a:endParaRPr>
          </a:p>
          <a:p>
            <a:pPr marL="265176" indent="-265176" fontAlgn="auto">
              <a:spcAft>
                <a:spcPts val="0"/>
              </a:spcAft>
              <a:buFont typeface="Wingdings 2"/>
              <a:buChar char=""/>
              <a:defRPr/>
            </a:pPr>
            <a:r>
              <a:rPr lang="es-AR" dirty="0">
                <a:latin typeface="+mj-lt"/>
              </a:rPr>
              <a:t>Emprendedor motivado por la oportunidad:</a:t>
            </a:r>
          </a:p>
          <a:p>
            <a:pPr marL="548640" lvl="1" indent="-201168" fontAlgn="auto">
              <a:spcAft>
                <a:spcPts val="0"/>
              </a:spcAft>
              <a:buFont typeface="Verdana"/>
              <a:buChar char="◦"/>
              <a:defRPr/>
            </a:pPr>
            <a:r>
              <a:rPr lang="es-AR" dirty="0">
                <a:latin typeface="+mj-lt"/>
              </a:rPr>
              <a:t>Emprendedores por estilo de vida</a:t>
            </a:r>
          </a:p>
          <a:p>
            <a:pPr marL="548640" lvl="1" indent="-201168" fontAlgn="auto">
              <a:spcAft>
                <a:spcPts val="0"/>
              </a:spcAft>
              <a:buFont typeface="Verdana"/>
              <a:buChar char="◦"/>
              <a:defRPr/>
            </a:pPr>
            <a:r>
              <a:rPr lang="es-AR" dirty="0">
                <a:latin typeface="+mj-lt"/>
              </a:rPr>
              <a:t>Emprendedores de alto impacto</a:t>
            </a:r>
          </a:p>
          <a:p>
            <a:pPr marL="265176" indent="-265176" fontAlgn="auto">
              <a:spcAft>
                <a:spcPts val="0"/>
              </a:spcAft>
              <a:buFont typeface="Wingdings 2"/>
              <a:buChar char=""/>
              <a:defRPr/>
            </a:pPr>
            <a:endParaRPr lang="es-ES" dirty="0">
              <a:latin typeface="+mj-lt"/>
            </a:endParaRPr>
          </a:p>
        </p:txBody>
      </p:sp>
      <p:sp>
        <p:nvSpPr>
          <p:cNvPr id="31747" name="3 Rectángulo"/>
          <p:cNvSpPr>
            <a:spLocks noChangeArrowheads="1"/>
          </p:cNvSpPr>
          <p:nvPr/>
        </p:nvSpPr>
        <p:spPr bwMode="auto">
          <a:xfrm>
            <a:off x="5286375" y="6143625"/>
            <a:ext cx="3463925" cy="369888"/>
          </a:xfrm>
          <a:prstGeom prst="rect">
            <a:avLst/>
          </a:prstGeom>
          <a:noFill/>
          <a:ln w="9525">
            <a:noFill/>
            <a:miter lim="800000"/>
            <a:headEnd/>
            <a:tailEnd/>
          </a:ln>
        </p:spPr>
        <p:txBody>
          <a:bodyPr>
            <a:spAutoFit/>
          </a:bodyPr>
          <a:lstStyle/>
          <a:p>
            <a:pPr algn="r"/>
            <a:r>
              <a:rPr lang="es-AR">
                <a:latin typeface="Verdana" pitchFamily="34" charset="0"/>
              </a:rPr>
              <a:t>Silvia M. Sadlovsky</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Text Box 2"/>
          <p:cNvSpPr txBox="1">
            <a:spLocks noChangeArrowheads="1"/>
          </p:cNvSpPr>
          <p:nvPr/>
        </p:nvSpPr>
        <p:spPr bwMode="auto">
          <a:xfrm>
            <a:off x="6705600" y="6324600"/>
            <a:ext cx="1219200" cy="427038"/>
          </a:xfrm>
          <a:prstGeom prst="rect">
            <a:avLst/>
          </a:prstGeom>
          <a:noFill/>
          <a:ln w="12700">
            <a:noFill/>
            <a:miter lim="800000"/>
            <a:headEnd type="none" w="sm" len="sm"/>
            <a:tailEnd type="none" w="sm" len="sm"/>
          </a:ln>
        </p:spPr>
        <p:txBody>
          <a:bodyPr>
            <a:spAutoFit/>
          </a:bodyPr>
          <a:lstStyle/>
          <a:p>
            <a:pPr eaLnBrk="0" hangingPunct="0">
              <a:spcBef>
                <a:spcPct val="50000"/>
              </a:spcBef>
            </a:pPr>
            <a:endParaRPr lang="en-US" sz="2200" b="1">
              <a:latin typeface="Tahoma" pitchFamily="34" charset="0"/>
            </a:endParaRPr>
          </a:p>
        </p:txBody>
      </p:sp>
      <p:sp>
        <p:nvSpPr>
          <p:cNvPr id="32770" name="Text Box 4"/>
          <p:cNvSpPr txBox="1">
            <a:spLocks noChangeArrowheads="1"/>
          </p:cNvSpPr>
          <p:nvPr/>
        </p:nvSpPr>
        <p:spPr bwMode="auto">
          <a:xfrm>
            <a:off x="685800" y="4983163"/>
            <a:ext cx="7315200" cy="427037"/>
          </a:xfrm>
          <a:prstGeom prst="rect">
            <a:avLst/>
          </a:prstGeom>
          <a:noFill/>
          <a:ln w="12700">
            <a:noFill/>
            <a:miter lim="800000"/>
            <a:headEnd/>
            <a:tailEnd/>
          </a:ln>
        </p:spPr>
        <p:txBody>
          <a:bodyPr>
            <a:spAutoFit/>
          </a:bodyPr>
          <a:lstStyle/>
          <a:p>
            <a:pPr algn="ctr" eaLnBrk="0" hangingPunct="0">
              <a:spcBef>
                <a:spcPct val="50000"/>
              </a:spcBef>
            </a:pPr>
            <a:endParaRPr lang="en-US" sz="2200" b="1">
              <a:latin typeface="Tahoma" pitchFamily="34" charset="0"/>
            </a:endParaRPr>
          </a:p>
        </p:txBody>
      </p:sp>
      <p:sp>
        <p:nvSpPr>
          <p:cNvPr id="32771" name="Text Box 5"/>
          <p:cNvSpPr txBox="1">
            <a:spLocks noChangeArrowheads="1"/>
          </p:cNvSpPr>
          <p:nvPr/>
        </p:nvSpPr>
        <p:spPr bwMode="auto">
          <a:xfrm>
            <a:off x="4572000" y="990600"/>
            <a:ext cx="4267200" cy="427038"/>
          </a:xfrm>
          <a:prstGeom prst="rect">
            <a:avLst/>
          </a:prstGeom>
          <a:noFill/>
          <a:ln w="12700">
            <a:noFill/>
            <a:miter lim="800000"/>
            <a:headEnd/>
            <a:tailEnd/>
          </a:ln>
        </p:spPr>
        <p:txBody>
          <a:bodyPr>
            <a:spAutoFit/>
          </a:bodyPr>
          <a:lstStyle/>
          <a:p>
            <a:pPr algn="ctr" eaLnBrk="0" hangingPunct="0">
              <a:spcBef>
                <a:spcPct val="50000"/>
              </a:spcBef>
            </a:pPr>
            <a:endParaRPr lang="en-US" sz="2200" b="1">
              <a:latin typeface="Tahoma" pitchFamily="34" charset="0"/>
            </a:endParaRPr>
          </a:p>
        </p:txBody>
      </p:sp>
      <p:sp>
        <p:nvSpPr>
          <p:cNvPr id="32772" name="Line 6"/>
          <p:cNvSpPr>
            <a:spLocks noChangeShapeType="1"/>
          </p:cNvSpPr>
          <p:nvPr/>
        </p:nvSpPr>
        <p:spPr bwMode="auto">
          <a:xfrm>
            <a:off x="0" y="2286000"/>
            <a:ext cx="0" cy="0"/>
          </a:xfrm>
          <a:prstGeom prst="line">
            <a:avLst/>
          </a:prstGeom>
          <a:noFill/>
          <a:ln w="12700">
            <a:solidFill>
              <a:schemeClr val="tx1"/>
            </a:solidFill>
            <a:round/>
            <a:headEnd/>
            <a:tailEnd/>
          </a:ln>
        </p:spPr>
        <p:txBody>
          <a:bodyPr wrap="none" anchor="ctr"/>
          <a:lstStyle/>
          <a:p>
            <a:endParaRPr lang="es-AR"/>
          </a:p>
        </p:txBody>
      </p:sp>
      <p:sp>
        <p:nvSpPr>
          <p:cNvPr id="32773" name="Text Box 7"/>
          <p:cNvSpPr txBox="1">
            <a:spLocks noChangeArrowheads="1"/>
          </p:cNvSpPr>
          <p:nvPr/>
        </p:nvSpPr>
        <p:spPr bwMode="auto">
          <a:xfrm>
            <a:off x="762000" y="2239963"/>
            <a:ext cx="2819400" cy="427037"/>
          </a:xfrm>
          <a:prstGeom prst="rect">
            <a:avLst/>
          </a:prstGeom>
          <a:noFill/>
          <a:ln w="12700">
            <a:noFill/>
            <a:miter lim="800000"/>
            <a:headEnd/>
            <a:tailEnd/>
          </a:ln>
        </p:spPr>
        <p:txBody>
          <a:bodyPr>
            <a:spAutoFit/>
          </a:bodyPr>
          <a:lstStyle/>
          <a:p>
            <a:pPr algn="ctr" eaLnBrk="0" hangingPunct="0">
              <a:spcBef>
                <a:spcPct val="50000"/>
              </a:spcBef>
            </a:pPr>
            <a:endParaRPr lang="en-US" sz="2200" b="1">
              <a:latin typeface="Tahoma" pitchFamily="34" charset="0"/>
            </a:endParaRPr>
          </a:p>
        </p:txBody>
      </p:sp>
      <p:sp>
        <p:nvSpPr>
          <p:cNvPr id="32774" name="Rectangle 12"/>
          <p:cNvSpPr>
            <a:spLocks noChangeArrowheads="1"/>
          </p:cNvSpPr>
          <p:nvPr/>
        </p:nvSpPr>
        <p:spPr bwMode="auto">
          <a:xfrm>
            <a:off x="152400" y="6553200"/>
            <a:ext cx="5410200" cy="260350"/>
          </a:xfrm>
          <a:prstGeom prst="rect">
            <a:avLst/>
          </a:prstGeom>
          <a:noFill/>
          <a:ln w="9525">
            <a:noFill/>
            <a:miter lim="800000"/>
            <a:headEnd/>
            <a:tailEnd/>
          </a:ln>
        </p:spPr>
        <p:txBody>
          <a:bodyPr lIns="90488" tIns="46038" rIns="90488" bIns="46038">
            <a:spAutoFit/>
          </a:bodyPr>
          <a:lstStyle/>
          <a:p>
            <a:pPr eaLnBrk="0" hangingPunct="0"/>
            <a:r>
              <a:rPr lang="es-ES_tradnl" sz="1100" b="1">
                <a:solidFill>
                  <a:srgbClr val="333399"/>
                </a:solidFill>
                <a:latin typeface="Calibri" pitchFamily="34" charset="0"/>
              </a:rPr>
              <a:t>El  profesional como emprendedor</a:t>
            </a:r>
          </a:p>
        </p:txBody>
      </p:sp>
      <p:sp>
        <p:nvSpPr>
          <p:cNvPr id="6157" name="Rectangle 13"/>
          <p:cNvSpPr>
            <a:spLocks noChangeArrowheads="1"/>
          </p:cNvSpPr>
          <p:nvPr/>
        </p:nvSpPr>
        <p:spPr bwMode="auto">
          <a:xfrm>
            <a:off x="428625" y="857250"/>
            <a:ext cx="6970713" cy="646113"/>
          </a:xfrm>
          <a:prstGeom prst="rect">
            <a:avLst/>
          </a:prstGeom>
          <a:noFill/>
          <a:ln w="9525">
            <a:noFill/>
            <a:miter lim="800000"/>
            <a:headEnd/>
            <a:tailEnd/>
          </a:ln>
          <a:effectLst/>
        </p:spPr>
        <p:txBody>
          <a:bodyPr wrap="none">
            <a:spAutoFit/>
          </a:bodyPr>
          <a:lstStyle/>
          <a:p>
            <a:pPr fontAlgn="auto">
              <a:spcAft>
                <a:spcPts val="0"/>
              </a:spcAft>
              <a:defRPr/>
            </a:pPr>
            <a:r>
              <a:rPr lang="es-AR" sz="3600" b="1" dirty="0">
                <a:solidFill>
                  <a:srgbClr val="FF0000"/>
                </a:solidFill>
                <a:effectLst>
                  <a:outerShdw blurRad="53975" dist="22860" dir="5400000" algn="tl" rotWithShape="0">
                    <a:srgbClr val="000000">
                      <a:alpha val="55000"/>
                    </a:srgbClr>
                  </a:outerShdw>
                </a:effectLst>
                <a:latin typeface="+mj-lt"/>
                <a:ea typeface="+mj-ea"/>
                <a:cs typeface="+mj-cs"/>
              </a:rPr>
              <a:t>¿Qué </a:t>
            </a:r>
            <a:r>
              <a:rPr lang="es-AR" sz="3600" b="1" dirty="0">
                <a:solidFill>
                  <a:srgbClr val="FF0000"/>
                </a:solidFill>
                <a:effectLst>
                  <a:outerShdw blurRad="53975" dist="22860" dir="5400000" algn="tl" rotWithShape="0">
                    <a:srgbClr val="000000">
                      <a:alpha val="55000"/>
                    </a:srgbClr>
                  </a:outerShdw>
                </a:effectLst>
                <a:latin typeface="+mj-lt"/>
                <a:ea typeface="+mj-ea"/>
                <a:cs typeface="+mj-cs"/>
              </a:rPr>
              <a:t>es un emprendedor?</a:t>
            </a:r>
          </a:p>
        </p:txBody>
      </p:sp>
      <p:pic>
        <p:nvPicPr>
          <p:cNvPr id="32776" name="Picture 14" descr="j0297707"/>
          <p:cNvPicPr>
            <a:picLocks noChangeAspect="1" noChangeArrowheads="1"/>
          </p:cNvPicPr>
          <p:nvPr/>
        </p:nvPicPr>
        <p:blipFill>
          <a:blip r:embed="rId3"/>
          <a:srcRect/>
          <a:stretch>
            <a:fillRect/>
          </a:stretch>
        </p:blipFill>
        <p:spPr bwMode="auto">
          <a:xfrm>
            <a:off x="6286500" y="2500313"/>
            <a:ext cx="2322513" cy="2857500"/>
          </a:xfrm>
          <a:prstGeom prst="rect">
            <a:avLst/>
          </a:prstGeom>
          <a:noFill/>
          <a:ln w="9525">
            <a:noFill/>
            <a:miter lim="800000"/>
            <a:headEnd/>
            <a:tailEnd/>
          </a:ln>
        </p:spPr>
      </p:pic>
      <p:sp>
        <p:nvSpPr>
          <p:cNvPr id="6159" name="Rectangle 15"/>
          <p:cNvSpPr>
            <a:spLocks noChangeArrowheads="1"/>
          </p:cNvSpPr>
          <p:nvPr/>
        </p:nvSpPr>
        <p:spPr bwMode="auto">
          <a:xfrm>
            <a:off x="357188" y="1857375"/>
            <a:ext cx="5891212" cy="4229100"/>
          </a:xfrm>
          <a:prstGeom prst="rect">
            <a:avLst/>
          </a:prstGeom>
          <a:noFill/>
          <a:ln w="9525">
            <a:noFill/>
            <a:miter lim="800000"/>
            <a:headEnd/>
            <a:tailEnd/>
          </a:ln>
        </p:spPr>
        <p:txBody>
          <a:bodyPr/>
          <a:lstStyle/>
          <a:p>
            <a:pPr marL="342900" indent="-342900" algn="ctr" eaLnBrk="0" fontAlgn="auto" hangingPunct="0">
              <a:spcBef>
                <a:spcPct val="20000"/>
              </a:spcBef>
              <a:spcAft>
                <a:spcPts val="0"/>
              </a:spcAft>
              <a:buFont typeface="Wingdings" pitchFamily="2" charset="2"/>
              <a:buNone/>
              <a:defRPr/>
            </a:pPr>
            <a:r>
              <a:rPr lang="es-AR" b="1" dirty="0">
                <a:latin typeface="+mj-lt"/>
                <a:sym typeface="Wingdings" pitchFamily="2" charset="2"/>
              </a:rPr>
              <a:t>Es un innovador que lleva a la </a:t>
            </a:r>
            <a:r>
              <a:rPr lang="es-AR" b="1" dirty="0">
                <a:latin typeface="+mj-lt"/>
                <a:sym typeface="Wingdings" pitchFamily="2" charset="2"/>
              </a:rPr>
              <a:t>práctica </a:t>
            </a:r>
            <a:r>
              <a:rPr lang="es-AR" b="1" dirty="0">
                <a:latin typeface="+mj-lt"/>
                <a:sym typeface="Wingdings" pitchFamily="2" charset="2"/>
              </a:rPr>
              <a:t>una idea de negocio</a:t>
            </a:r>
          </a:p>
          <a:p>
            <a:pPr marL="342900" indent="-342900" algn="ctr" eaLnBrk="0" fontAlgn="auto" hangingPunct="0">
              <a:spcBef>
                <a:spcPct val="20000"/>
              </a:spcBef>
              <a:spcAft>
                <a:spcPts val="0"/>
              </a:spcAft>
              <a:buFont typeface="Wingdings" pitchFamily="2" charset="2"/>
              <a:buNone/>
              <a:defRPr/>
            </a:pPr>
            <a:endParaRPr lang="es-ES" b="1" dirty="0">
              <a:latin typeface="+mj-lt"/>
              <a:sym typeface="Wingdings" pitchFamily="2" charset="2"/>
            </a:endParaRPr>
          </a:p>
          <a:p>
            <a:pPr marL="342900" indent="-342900" eaLnBrk="0" fontAlgn="auto" hangingPunct="0">
              <a:spcBef>
                <a:spcPct val="20000"/>
              </a:spcBef>
              <a:spcAft>
                <a:spcPts val="0"/>
              </a:spcAft>
              <a:buFont typeface="Wingdings" pitchFamily="2" charset="2"/>
              <a:buChar char="è"/>
              <a:defRPr/>
            </a:pPr>
            <a:r>
              <a:rPr lang="es-ES" dirty="0">
                <a:latin typeface="+mj-lt"/>
                <a:sym typeface="Wingdings" pitchFamily="2" charset="2"/>
              </a:rPr>
              <a:t> Cree que emprender es una actitud de vida</a:t>
            </a:r>
          </a:p>
          <a:p>
            <a:pPr marL="342900" indent="-342900" eaLnBrk="0" fontAlgn="auto" hangingPunct="0">
              <a:spcBef>
                <a:spcPct val="20000"/>
              </a:spcBef>
              <a:spcAft>
                <a:spcPts val="0"/>
              </a:spcAft>
              <a:buFont typeface="Wingdings" pitchFamily="2" charset="2"/>
              <a:buChar char="è"/>
              <a:defRPr/>
            </a:pPr>
            <a:r>
              <a:rPr lang="es-AR" dirty="0">
                <a:latin typeface="+mj-lt"/>
                <a:sym typeface="Wingdings" pitchFamily="2" charset="2"/>
              </a:rPr>
              <a:t>Percibe oportunidades y las capitaliza orientando recursos humanos y materiales para su concreción</a:t>
            </a:r>
          </a:p>
          <a:p>
            <a:pPr marL="342900" indent="-342900" eaLnBrk="0" fontAlgn="auto" hangingPunct="0">
              <a:spcBef>
                <a:spcPct val="20000"/>
              </a:spcBef>
              <a:spcAft>
                <a:spcPts val="0"/>
              </a:spcAft>
              <a:buFont typeface="Wingdings" pitchFamily="2" charset="2"/>
              <a:buChar char="è"/>
              <a:defRPr/>
            </a:pPr>
            <a:r>
              <a:rPr lang="es-AR" dirty="0">
                <a:latin typeface="+mj-lt"/>
                <a:sym typeface="Wingdings" pitchFamily="2" charset="2"/>
              </a:rPr>
              <a:t>Es un líder y coordinador de equipos para hacer realidad su visión</a:t>
            </a:r>
          </a:p>
          <a:p>
            <a:pPr marL="342900" indent="-342900" eaLnBrk="0" fontAlgn="auto" hangingPunct="0">
              <a:spcBef>
                <a:spcPct val="20000"/>
              </a:spcBef>
              <a:spcAft>
                <a:spcPts val="0"/>
              </a:spcAft>
              <a:buFont typeface="Wingdings" pitchFamily="2" charset="2"/>
              <a:buChar char="è"/>
              <a:defRPr/>
            </a:pPr>
            <a:r>
              <a:rPr lang="es-AR" dirty="0">
                <a:latin typeface="+mj-lt"/>
                <a:sym typeface="Wingdings" pitchFamily="2" charset="2"/>
              </a:rPr>
              <a:t>No vende productos o servicios sino que crea clientes a través de la oferta de valor</a:t>
            </a:r>
            <a:endParaRPr lang="es-ES" dirty="0">
              <a:latin typeface="+mj-lt"/>
            </a:endParaRPr>
          </a:p>
        </p:txBody>
      </p:sp>
      <p:sp>
        <p:nvSpPr>
          <p:cNvPr id="32778" name="10 Rectángulo"/>
          <p:cNvSpPr>
            <a:spLocks noChangeArrowheads="1"/>
          </p:cNvSpPr>
          <p:nvPr/>
        </p:nvSpPr>
        <p:spPr bwMode="auto">
          <a:xfrm>
            <a:off x="5286375" y="6143625"/>
            <a:ext cx="3463925" cy="369888"/>
          </a:xfrm>
          <a:prstGeom prst="rect">
            <a:avLst/>
          </a:prstGeom>
          <a:noFill/>
          <a:ln w="9525">
            <a:noFill/>
            <a:miter lim="800000"/>
            <a:headEnd/>
            <a:tailEnd/>
          </a:ln>
        </p:spPr>
        <p:txBody>
          <a:bodyPr>
            <a:spAutoFit/>
          </a:bodyPr>
          <a:lstStyle/>
          <a:p>
            <a:pPr algn="r"/>
            <a:r>
              <a:rPr lang="es-AR">
                <a:latin typeface="Verdana" pitchFamily="34" charset="0"/>
              </a:rPr>
              <a:t>Silvia M. Sadlovsky</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p:cNvSpPr>
            <a:spLocks noGrp="1" noChangeArrowheads="1"/>
          </p:cNvSpPr>
          <p:nvPr>
            <p:ph type="body" idx="4294967295"/>
          </p:nvPr>
        </p:nvSpPr>
        <p:spPr>
          <a:xfrm>
            <a:off x="857250" y="1643063"/>
            <a:ext cx="7143750" cy="4214812"/>
          </a:xfrm>
        </p:spPr>
        <p:txBody>
          <a:bodyPr>
            <a:normAutofit fontScale="92500"/>
          </a:bodyPr>
          <a:lstStyle/>
          <a:p>
            <a:pPr marL="265176" indent="-265176" fontAlgn="auto">
              <a:spcAft>
                <a:spcPts val="0"/>
              </a:spcAft>
              <a:buFontTx/>
              <a:buNone/>
              <a:defRPr/>
            </a:pPr>
            <a:r>
              <a:rPr lang="es-AR" sz="2400" b="1" dirty="0">
                <a:latin typeface="+mj-lt"/>
              </a:rPr>
              <a:t>VALORES:</a:t>
            </a:r>
            <a:r>
              <a:rPr lang="es-AR" sz="2400" dirty="0">
                <a:latin typeface="+mj-lt"/>
              </a:rPr>
              <a:t> son las pautas morales que guían la forma de actuar de cualquier persona</a:t>
            </a:r>
          </a:p>
          <a:p>
            <a:pPr marL="265176" indent="-265176" fontAlgn="auto">
              <a:spcAft>
                <a:spcPts val="0"/>
              </a:spcAft>
              <a:buFontTx/>
              <a:buNone/>
              <a:defRPr/>
            </a:pPr>
            <a:endParaRPr lang="es-AR" sz="2400" dirty="0">
              <a:latin typeface="+mj-lt"/>
            </a:endParaRPr>
          </a:p>
          <a:p>
            <a:pPr marL="265176" indent="-265176" fontAlgn="auto">
              <a:spcAft>
                <a:spcPts val="0"/>
              </a:spcAft>
              <a:buFontTx/>
              <a:buNone/>
              <a:defRPr/>
            </a:pPr>
            <a:r>
              <a:rPr lang="es-AR" sz="2400" b="1" dirty="0">
                <a:latin typeface="+mj-lt"/>
              </a:rPr>
              <a:t>HABITOS</a:t>
            </a:r>
            <a:r>
              <a:rPr lang="es-AR" sz="2400" dirty="0">
                <a:latin typeface="+mj-lt"/>
              </a:rPr>
              <a:t>: son conductas o prácticas que realizamos de manera constante en forma cotidiana</a:t>
            </a:r>
          </a:p>
          <a:p>
            <a:pPr marL="265176" indent="-265176" fontAlgn="auto">
              <a:spcAft>
                <a:spcPts val="0"/>
              </a:spcAft>
              <a:buFontTx/>
              <a:buNone/>
              <a:defRPr/>
            </a:pPr>
            <a:endParaRPr lang="es-AR" sz="2400" dirty="0">
              <a:latin typeface="+mj-lt"/>
            </a:endParaRPr>
          </a:p>
          <a:p>
            <a:pPr marL="265176" indent="-265176" fontAlgn="auto">
              <a:spcAft>
                <a:spcPts val="0"/>
              </a:spcAft>
              <a:buFontTx/>
              <a:buNone/>
              <a:defRPr/>
            </a:pPr>
            <a:r>
              <a:rPr lang="es-AR" sz="2400" dirty="0">
                <a:latin typeface="+mj-lt"/>
              </a:rPr>
              <a:t>	Los </a:t>
            </a:r>
            <a:r>
              <a:rPr lang="es-AR" sz="2400" b="1" dirty="0">
                <a:latin typeface="+mj-lt"/>
              </a:rPr>
              <a:t>HABITOS </a:t>
            </a:r>
            <a:r>
              <a:rPr lang="es-AR" sz="2400" dirty="0">
                <a:latin typeface="+mj-lt"/>
              </a:rPr>
              <a:t>y</a:t>
            </a:r>
            <a:r>
              <a:rPr lang="es-AR" sz="2400" b="1" dirty="0">
                <a:latin typeface="+mj-lt"/>
              </a:rPr>
              <a:t> VALORES</a:t>
            </a:r>
            <a:r>
              <a:rPr lang="es-AR" sz="2400" dirty="0">
                <a:latin typeface="+mj-lt"/>
              </a:rPr>
              <a:t> pueden estar incorporados en forma innata a la personalidad o pueden adquirirse a lo largo de la vida</a:t>
            </a:r>
            <a:endParaRPr lang="es-ES" sz="2400" dirty="0">
              <a:latin typeface="+mj-lt"/>
            </a:endParaRPr>
          </a:p>
        </p:txBody>
      </p:sp>
      <p:sp>
        <p:nvSpPr>
          <p:cNvPr id="52228" name="Rectangle 4"/>
          <p:cNvSpPr>
            <a:spLocks noChangeArrowheads="1"/>
          </p:cNvSpPr>
          <p:nvPr/>
        </p:nvSpPr>
        <p:spPr bwMode="auto">
          <a:xfrm>
            <a:off x="323850" y="355600"/>
            <a:ext cx="5262563" cy="1200150"/>
          </a:xfrm>
          <a:prstGeom prst="rect">
            <a:avLst/>
          </a:prstGeom>
          <a:noFill/>
          <a:ln w="9525">
            <a:noFill/>
            <a:miter lim="800000"/>
            <a:headEnd/>
            <a:tailEnd/>
          </a:ln>
          <a:effectLst/>
        </p:spPr>
        <p:txBody>
          <a:bodyPr wrap="none">
            <a:spAutoFit/>
          </a:bodyPr>
          <a:lstStyle/>
          <a:p>
            <a:pPr fontAlgn="auto">
              <a:spcAft>
                <a:spcPts val="0"/>
              </a:spcAft>
              <a:defRPr/>
            </a:pPr>
            <a:r>
              <a:rPr lang="es-AR" sz="3600" b="1" dirty="0">
                <a:solidFill>
                  <a:srgbClr val="FF0000"/>
                </a:solidFill>
                <a:effectLst>
                  <a:outerShdw blurRad="53975" dist="22860" dir="5400000" algn="tl" rotWithShape="0">
                    <a:srgbClr val="000000">
                      <a:alpha val="55000"/>
                    </a:srgbClr>
                  </a:outerShdw>
                </a:effectLst>
                <a:latin typeface="+mj-lt"/>
                <a:ea typeface="+mj-ea"/>
                <a:cs typeface="+mj-cs"/>
              </a:rPr>
              <a:t>Hábitos y valores </a:t>
            </a:r>
            <a:endParaRPr lang="es-AR" sz="3600" b="1" dirty="0">
              <a:solidFill>
                <a:srgbClr val="FF0000"/>
              </a:solidFill>
              <a:effectLst>
                <a:outerShdw blurRad="53975" dist="22860" dir="5400000" algn="tl" rotWithShape="0">
                  <a:srgbClr val="000000">
                    <a:alpha val="55000"/>
                  </a:srgbClr>
                </a:outerShdw>
              </a:effectLst>
              <a:latin typeface="+mj-lt"/>
              <a:ea typeface="+mj-ea"/>
              <a:cs typeface="+mj-cs"/>
            </a:endParaRPr>
          </a:p>
          <a:p>
            <a:pPr fontAlgn="auto">
              <a:spcAft>
                <a:spcPts val="0"/>
              </a:spcAft>
              <a:defRPr/>
            </a:pPr>
            <a:r>
              <a:rPr lang="es-AR" sz="3600" b="1" dirty="0">
                <a:solidFill>
                  <a:srgbClr val="FF0000"/>
                </a:solidFill>
                <a:effectLst>
                  <a:outerShdw blurRad="53975" dist="22860" dir="5400000" algn="tl" rotWithShape="0">
                    <a:srgbClr val="000000">
                      <a:alpha val="55000"/>
                    </a:srgbClr>
                  </a:outerShdw>
                </a:effectLst>
                <a:latin typeface="+mj-lt"/>
                <a:ea typeface="+mj-ea"/>
                <a:cs typeface="+mj-cs"/>
              </a:rPr>
              <a:t>de </a:t>
            </a:r>
            <a:r>
              <a:rPr lang="es-AR" sz="3600" b="1" dirty="0">
                <a:solidFill>
                  <a:srgbClr val="FF0000"/>
                </a:solidFill>
                <a:effectLst>
                  <a:outerShdw blurRad="53975" dist="22860" dir="5400000" algn="tl" rotWithShape="0">
                    <a:srgbClr val="000000">
                      <a:alpha val="55000"/>
                    </a:srgbClr>
                  </a:outerShdw>
                </a:effectLst>
                <a:latin typeface="+mj-lt"/>
                <a:ea typeface="+mj-ea"/>
                <a:cs typeface="+mj-cs"/>
              </a:rPr>
              <a:t>un emprendedor</a:t>
            </a:r>
            <a:endParaRPr lang="es-ES" sz="3600" b="1" dirty="0">
              <a:solidFill>
                <a:srgbClr val="FF0000"/>
              </a:solidFill>
              <a:effectLst>
                <a:outerShdw blurRad="53975" dist="22860" dir="5400000" algn="tl" rotWithShape="0">
                  <a:srgbClr val="000000">
                    <a:alpha val="55000"/>
                  </a:srgbClr>
                </a:outerShdw>
              </a:effectLst>
              <a:latin typeface="+mj-lt"/>
              <a:ea typeface="+mj-ea"/>
              <a:cs typeface="+mj-cs"/>
            </a:endParaRPr>
          </a:p>
        </p:txBody>
      </p:sp>
      <p:sp>
        <p:nvSpPr>
          <p:cNvPr id="34819" name="3 Rectángulo"/>
          <p:cNvSpPr>
            <a:spLocks noChangeArrowheads="1"/>
          </p:cNvSpPr>
          <p:nvPr/>
        </p:nvSpPr>
        <p:spPr bwMode="auto">
          <a:xfrm>
            <a:off x="5286375" y="6143625"/>
            <a:ext cx="3463925" cy="369888"/>
          </a:xfrm>
          <a:prstGeom prst="rect">
            <a:avLst/>
          </a:prstGeom>
          <a:noFill/>
          <a:ln w="9525">
            <a:noFill/>
            <a:miter lim="800000"/>
            <a:headEnd/>
            <a:tailEnd/>
          </a:ln>
        </p:spPr>
        <p:txBody>
          <a:bodyPr>
            <a:spAutoFit/>
          </a:bodyPr>
          <a:lstStyle/>
          <a:p>
            <a:pPr algn="r"/>
            <a:r>
              <a:rPr lang="es-AR">
                <a:latin typeface="Verdana" pitchFamily="34" charset="0"/>
              </a:rPr>
              <a:t>Silvia M. Sadlovsky</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54" name="Oval 10"/>
          <p:cNvSpPr>
            <a:spLocks noChangeAspect="1" noChangeArrowheads="1"/>
          </p:cNvSpPr>
          <p:nvPr/>
        </p:nvSpPr>
        <p:spPr bwMode="auto">
          <a:xfrm>
            <a:off x="1042988" y="1000125"/>
            <a:ext cx="2951162" cy="954088"/>
          </a:xfrm>
          <a:prstGeom prst="ellipse">
            <a:avLst/>
          </a:prstGeom>
          <a:solidFill>
            <a:srgbClr val="2C419C"/>
          </a:solidFill>
          <a:ln w="12700">
            <a:solidFill>
              <a:schemeClr val="tx1"/>
            </a:solidFill>
            <a:round/>
            <a:headEnd/>
            <a:tailEnd/>
          </a:ln>
          <a:effectLst/>
        </p:spPr>
        <p:txBody>
          <a:bodyPr wrap="none" lIns="90488" tIns="44450" rIns="90488" bIns="44450" anchor="ctr"/>
          <a:lstStyle/>
          <a:p>
            <a:pPr algn="ctr" fontAlgn="auto">
              <a:spcBef>
                <a:spcPts val="0"/>
              </a:spcBef>
              <a:spcAft>
                <a:spcPts val="0"/>
              </a:spcAft>
              <a:defRPr/>
            </a:pPr>
            <a:r>
              <a:rPr lang="es-ES_tradnl" sz="2400" b="1">
                <a:solidFill>
                  <a:schemeClr val="bg1"/>
                </a:solidFill>
                <a:effectLst>
                  <a:outerShdw blurRad="38100" dist="38100" dir="2700000" algn="tl">
                    <a:srgbClr val="000000"/>
                  </a:outerShdw>
                </a:effectLst>
                <a:latin typeface="Calibri" pitchFamily="34" charset="0"/>
              </a:rPr>
              <a:t>VALORES</a:t>
            </a:r>
          </a:p>
        </p:txBody>
      </p:sp>
      <p:sp>
        <p:nvSpPr>
          <p:cNvPr id="2" name="Oval 10"/>
          <p:cNvSpPr>
            <a:spLocks noChangeAspect="1" noChangeArrowheads="1"/>
          </p:cNvSpPr>
          <p:nvPr/>
        </p:nvSpPr>
        <p:spPr bwMode="auto">
          <a:xfrm>
            <a:off x="4932363" y="1000125"/>
            <a:ext cx="2951162" cy="954088"/>
          </a:xfrm>
          <a:prstGeom prst="ellipse">
            <a:avLst/>
          </a:prstGeom>
          <a:solidFill>
            <a:srgbClr val="2C419C"/>
          </a:solidFill>
          <a:ln w="12700">
            <a:solidFill>
              <a:schemeClr val="tx1"/>
            </a:solidFill>
            <a:round/>
            <a:headEnd/>
            <a:tailEnd/>
          </a:ln>
          <a:effectLst/>
        </p:spPr>
        <p:txBody>
          <a:bodyPr wrap="none" lIns="90488" tIns="44450" rIns="90488" bIns="44450" anchor="ctr"/>
          <a:lstStyle/>
          <a:p>
            <a:pPr algn="ctr" fontAlgn="auto">
              <a:spcBef>
                <a:spcPts val="0"/>
              </a:spcBef>
              <a:spcAft>
                <a:spcPts val="0"/>
              </a:spcAft>
              <a:defRPr/>
            </a:pPr>
            <a:r>
              <a:rPr lang="es-ES_tradnl" sz="2400" b="1">
                <a:solidFill>
                  <a:schemeClr val="bg1"/>
                </a:solidFill>
                <a:effectLst>
                  <a:outerShdw blurRad="38100" dist="38100" dir="2700000" algn="tl">
                    <a:srgbClr val="000000"/>
                  </a:outerShdw>
                </a:effectLst>
                <a:latin typeface="Calibri" pitchFamily="34" charset="0"/>
              </a:rPr>
              <a:t>HABITOS</a:t>
            </a:r>
          </a:p>
        </p:txBody>
      </p:sp>
      <p:sp>
        <p:nvSpPr>
          <p:cNvPr id="53252" name="Rectangle 14"/>
          <p:cNvSpPr>
            <a:spLocks noChangeArrowheads="1"/>
          </p:cNvSpPr>
          <p:nvPr/>
        </p:nvSpPr>
        <p:spPr bwMode="auto">
          <a:xfrm>
            <a:off x="428625" y="2000250"/>
            <a:ext cx="4000500" cy="4165600"/>
          </a:xfrm>
          <a:prstGeom prst="rect">
            <a:avLst/>
          </a:prstGeom>
          <a:noFill/>
          <a:ln w="9525">
            <a:noFill/>
            <a:miter lim="800000"/>
            <a:headEnd/>
            <a:tailEnd/>
          </a:ln>
        </p:spPr>
        <p:txBody>
          <a:bodyPr/>
          <a:lstStyle/>
          <a:p>
            <a:pPr marL="342900" indent="-342900" fontAlgn="auto">
              <a:spcBef>
                <a:spcPct val="20000"/>
              </a:spcBef>
              <a:spcAft>
                <a:spcPts val="0"/>
              </a:spcAft>
              <a:buClr>
                <a:srgbClr val="FF0000"/>
              </a:buClr>
              <a:buSzPct val="120000"/>
              <a:buFont typeface="Wingdings" pitchFamily="2" charset="2"/>
              <a:buChar char="ü"/>
              <a:defRPr/>
            </a:pPr>
            <a:r>
              <a:rPr lang="es-AR" dirty="0">
                <a:latin typeface="+mj-lt"/>
              </a:rPr>
              <a:t>Ser pensantes, ilusión</a:t>
            </a:r>
          </a:p>
          <a:p>
            <a:pPr marL="342900" indent="-342900" fontAlgn="auto">
              <a:spcBef>
                <a:spcPct val="20000"/>
              </a:spcBef>
              <a:spcAft>
                <a:spcPts val="0"/>
              </a:spcAft>
              <a:buClr>
                <a:srgbClr val="FF0000"/>
              </a:buClr>
              <a:buSzPct val="120000"/>
              <a:buFont typeface="Wingdings" pitchFamily="2" charset="2"/>
              <a:buChar char="ü"/>
              <a:defRPr/>
            </a:pPr>
            <a:endParaRPr lang="es-AR" dirty="0">
              <a:latin typeface="+mj-lt"/>
            </a:endParaRPr>
          </a:p>
          <a:p>
            <a:pPr marL="342900" indent="-342900" fontAlgn="auto">
              <a:spcBef>
                <a:spcPct val="20000"/>
              </a:spcBef>
              <a:spcAft>
                <a:spcPts val="0"/>
              </a:spcAft>
              <a:buClr>
                <a:srgbClr val="FF0000"/>
              </a:buClr>
              <a:buSzPct val="120000"/>
              <a:buFont typeface="Wingdings" pitchFamily="2" charset="2"/>
              <a:buChar char="ü"/>
              <a:defRPr/>
            </a:pPr>
            <a:r>
              <a:rPr lang="es-AR" dirty="0">
                <a:latin typeface="+mj-lt"/>
              </a:rPr>
              <a:t>Confianza en si mismo, confianza en el futuro</a:t>
            </a:r>
          </a:p>
          <a:p>
            <a:pPr marL="342900" indent="-342900" fontAlgn="auto">
              <a:spcBef>
                <a:spcPct val="20000"/>
              </a:spcBef>
              <a:spcAft>
                <a:spcPts val="0"/>
              </a:spcAft>
              <a:buClr>
                <a:srgbClr val="FF0000"/>
              </a:buClr>
              <a:buSzPct val="120000"/>
              <a:buFont typeface="Wingdings" pitchFamily="2" charset="2"/>
              <a:buChar char="ü"/>
              <a:defRPr/>
            </a:pPr>
            <a:endParaRPr lang="es-AR" dirty="0">
              <a:latin typeface="+mj-lt"/>
            </a:endParaRPr>
          </a:p>
          <a:p>
            <a:pPr marL="342900" indent="-342900" fontAlgn="auto">
              <a:spcBef>
                <a:spcPct val="20000"/>
              </a:spcBef>
              <a:spcAft>
                <a:spcPts val="0"/>
              </a:spcAft>
              <a:buClr>
                <a:srgbClr val="FF0000"/>
              </a:buClr>
              <a:buSzPct val="120000"/>
              <a:buFont typeface="Wingdings" pitchFamily="2" charset="2"/>
              <a:buChar char="ü"/>
              <a:defRPr/>
            </a:pPr>
            <a:r>
              <a:rPr lang="es-AR" dirty="0">
                <a:latin typeface="+mj-lt"/>
              </a:rPr>
              <a:t>Iniciativa, curiosidad, audacia</a:t>
            </a:r>
          </a:p>
          <a:p>
            <a:pPr marL="342900" indent="-342900" fontAlgn="auto">
              <a:spcBef>
                <a:spcPct val="20000"/>
              </a:spcBef>
              <a:spcAft>
                <a:spcPts val="0"/>
              </a:spcAft>
              <a:buClr>
                <a:srgbClr val="FF0000"/>
              </a:buClr>
              <a:buSzPct val="120000"/>
              <a:buFont typeface="Wingdings" pitchFamily="2" charset="2"/>
              <a:buChar char="ü"/>
              <a:defRPr/>
            </a:pPr>
            <a:endParaRPr lang="es-AR" dirty="0">
              <a:latin typeface="+mj-lt"/>
            </a:endParaRPr>
          </a:p>
          <a:p>
            <a:pPr marL="342900" indent="-342900" fontAlgn="auto">
              <a:spcBef>
                <a:spcPct val="20000"/>
              </a:spcBef>
              <a:spcAft>
                <a:spcPts val="0"/>
              </a:spcAft>
              <a:buClr>
                <a:srgbClr val="FF0000"/>
              </a:buClr>
              <a:buSzPct val="120000"/>
              <a:buFont typeface="Wingdings" pitchFamily="2" charset="2"/>
              <a:buChar char="ü"/>
              <a:defRPr/>
            </a:pPr>
            <a:r>
              <a:rPr lang="es-AR" dirty="0">
                <a:latin typeface="+mj-lt"/>
              </a:rPr>
              <a:t>Creatividad y flexibilidad</a:t>
            </a:r>
          </a:p>
          <a:p>
            <a:pPr marL="342900" indent="-342900" fontAlgn="auto">
              <a:spcBef>
                <a:spcPct val="20000"/>
              </a:spcBef>
              <a:spcAft>
                <a:spcPts val="0"/>
              </a:spcAft>
              <a:buClr>
                <a:srgbClr val="FF0000"/>
              </a:buClr>
              <a:buSzPct val="120000"/>
              <a:buFont typeface="Wingdings" pitchFamily="2" charset="2"/>
              <a:buChar char="ü"/>
              <a:defRPr/>
            </a:pPr>
            <a:endParaRPr lang="es-AR" dirty="0">
              <a:latin typeface="+mj-lt"/>
            </a:endParaRPr>
          </a:p>
          <a:p>
            <a:pPr marL="342900" indent="-342900" fontAlgn="auto">
              <a:spcBef>
                <a:spcPct val="20000"/>
              </a:spcBef>
              <a:spcAft>
                <a:spcPts val="0"/>
              </a:spcAft>
              <a:buClr>
                <a:srgbClr val="FF0000"/>
              </a:buClr>
              <a:buSzPct val="120000"/>
              <a:buFont typeface="Wingdings" pitchFamily="2" charset="2"/>
              <a:buChar char="ü"/>
              <a:defRPr/>
            </a:pPr>
            <a:r>
              <a:rPr lang="es-AR" dirty="0">
                <a:latin typeface="+mj-lt"/>
              </a:rPr>
              <a:t>Voluntad, responsabilidad, compromiso persistencia, espíritu luchador</a:t>
            </a:r>
          </a:p>
          <a:p>
            <a:pPr marL="342900" indent="-342900" fontAlgn="auto">
              <a:spcBef>
                <a:spcPct val="20000"/>
              </a:spcBef>
              <a:spcAft>
                <a:spcPts val="0"/>
              </a:spcAft>
              <a:buClr>
                <a:srgbClr val="301E70"/>
              </a:buClr>
              <a:buSzPct val="120000"/>
              <a:buFont typeface="Wingdings" pitchFamily="2" charset="2"/>
              <a:buChar char="Ø"/>
              <a:defRPr/>
            </a:pPr>
            <a:endParaRPr lang="es-AR" sz="2000" dirty="0">
              <a:solidFill>
                <a:srgbClr val="000066"/>
              </a:solidFill>
              <a:latin typeface="Calibri" pitchFamily="34" charset="0"/>
            </a:endParaRPr>
          </a:p>
          <a:p>
            <a:pPr marL="342900" indent="-342900" fontAlgn="auto">
              <a:spcBef>
                <a:spcPct val="20000"/>
              </a:spcBef>
              <a:spcAft>
                <a:spcPts val="0"/>
              </a:spcAft>
              <a:buClr>
                <a:srgbClr val="301E70"/>
              </a:buClr>
              <a:buSzPct val="120000"/>
              <a:buFont typeface="Wingdings" pitchFamily="2" charset="2"/>
              <a:buChar char="Ø"/>
              <a:defRPr/>
            </a:pPr>
            <a:endParaRPr lang="es-ES" sz="2000" dirty="0">
              <a:solidFill>
                <a:srgbClr val="000066"/>
              </a:solidFill>
              <a:latin typeface="Calibri" pitchFamily="34" charset="0"/>
            </a:endParaRPr>
          </a:p>
        </p:txBody>
      </p:sp>
      <p:sp>
        <p:nvSpPr>
          <p:cNvPr id="53253" name="Rectangle 14"/>
          <p:cNvSpPr>
            <a:spLocks noChangeArrowheads="1"/>
          </p:cNvSpPr>
          <p:nvPr/>
        </p:nvSpPr>
        <p:spPr bwMode="auto">
          <a:xfrm>
            <a:off x="4751388" y="1928813"/>
            <a:ext cx="3963987" cy="4165600"/>
          </a:xfrm>
          <a:prstGeom prst="rect">
            <a:avLst/>
          </a:prstGeom>
          <a:noFill/>
          <a:ln w="9525">
            <a:noFill/>
            <a:miter lim="800000"/>
            <a:headEnd/>
            <a:tailEnd/>
          </a:ln>
        </p:spPr>
        <p:txBody>
          <a:bodyPr/>
          <a:lstStyle/>
          <a:p>
            <a:pPr marL="342900" indent="-342900" fontAlgn="auto">
              <a:spcBef>
                <a:spcPct val="20000"/>
              </a:spcBef>
              <a:spcAft>
                <a:spcPts val="0"/>
              </a:spcAft>
              <a:buClr>
                <a:srgbClr val="FF0000"/>
              </a:buClr>
              <a:buSzPct val="120000"/>
              <a:buFont typeface="Wingdings" pitchFamily="2" charset="2"/>
              <a:buChar char="ü"/>
              <a:defRPr/>
            </a:pPr>
            <a:r>
              <a:rPr lang="es-AR" sz="1600" dirty="0">
                <a:latin typeface="+mj-lt"/>
              </a:rPr>
              <a:t>Son </a:t>
            </a:r>
            <a:r>
              <a:rPr lang="es-AR" sz="1600" dirty="0">
                <a:latin typeface="+mj-lt"/>
              </a:rPr>
              <a:t>proactivos</a:t>
            </a:r>
          </a:p>
          <a:p>
            <a:pPr marL="342900" indent="-342900" fontAlgn="auto">
              <a:spcBef>
                <a:spcPct val="20000"/>
              </a:spcBef>
              <a:spcAft>
                <a:spcPts val="0"/>
              </a:spcAft>
              <a:buClr>
                <a:srgbClr val="FF0000"/>
              </a:buClr>
              <a:buSzPct val="120000"/>
              <a:buFont typeface="Wingdings" pitchFamily="2" charset="2"/>
              <a:buChar char="ü"/>
              <a:defRPr/>
            </a:pPr>
            <a:endParaRPr lang="es-AR" sz="1600" dirty="0">
              <a:latin typeface="+mj-lt"/>
            </a:endParaRPr>
          </a:p>
          <a:p>
            <a:pPr marL="342900" indent="-342900" fontAlgn="auto">
              <a:spcBef>
                <a:spcPct val="20000"/>
              </a:spcBef>
              <a:spcAft>
                <a:spcPts val="0"/>
              </a:spcAft>
              <a:buClr>
                <a:srgbClr val="FF0000"/>
              </a:buClr>
              <a:buSzPct val="120000"/>
              <a:buFont typeface="Wingdings" pitchFamily="2" charset="2"/>
              <a:buChar char="ü"/>
              <a:defRPr/>
            </a:pPr>
            <a:r>
              <a:rPr lang="es-AR" sz="1600" dirty="0">
                <a:latin typeface="+mj-lt"/>
              </a:rPr>
              <a:t>Comienzan con el fin en la mente </a:t>
            </a:r>
          </a:p>
          <a:p>
            <a:pPr marL="342900" indent="-342900" fontAlgn="auto">
              <a:spcBef>
                <a:spcPct val="20000"/>
              </a:spcBef>
              <a:spcAft>
                <a:spcPts val="0"/>
              </a:spcAft>
              <a:buClr>
                <a:srgbClr val="FF0000"/>
              </a:buClr>
              <a:buSzPct val="120000"/>
              <a:buFont typeface="Wingdings" pitchFamily="2" charset="2"/>
              <a:buChar char="ü"/>
              <a:defRPr/>
            </a:pPr>
            <a:endParaRPr lang="es-AR" sz="1600" dirty="0">
              <a:latin typeface="+mj-lt"/>
            </a:endParaRPr>
          </a:p>
          <a:p>
            <a:pPr marL="342900" indent="-342900" fontAlgn="auto">
              <a:spcBef>
                <a:spcPct val="20000"/>
              </a:spcBef>
              <a:spcAft>
                <a:spcPts val="0"/>
              </a:spcAft>
              <a:buClr>
                <a:srgbClr val="FF0000"/>
              </a:buClr>
              <a:buSzPct val="120000"/>
              <a:buFont typeface="Wingdings" pitchFamily="2" charset="2"/>
              <a:buChar char="ü"/>
              <a:defRPr/>
            </a:pPr>
            <a:r>
              <a:rPr lang="es-AR" sz="1600" dirty="0">
                <a:latin typeface="+mj-lt"/>
              </a:rPr>
              <a:t>Hacen </a:t>
            </a:r>
            <a:r>
              <a:rPr lang="es-AR" sz="1600" dirty="0">
                <a:latin typeface="+mj-lt"/>
              </a:rPr>
              <a:t>primero lo primero</a:t>
            </a:r>
          </a:p>
          <a:p>
            <a:pPr marL="342900" indent="-342900" fontAlgn="auto">
              <a:spcBef>
                <a:spcPct val="20000"/>
              </a:spcBef>
              <a:spcAft>
                <a:spcPts val="0"/>
              </a:spcAft>
              <a:buClr>
                <a:srgbClr val="FF0000"/>
              </a:buClr>
              <a:buSzPct val="120000"/>
              <a:buFont typeface="Wingdings" pitchFamily="2" charset="2"/>
              <a:buChar char="ü"/>
              <a:defRPr/>
            </a:pPr>
            <a:endParaRPr lang="es-AR" sz="1600" dirty="0">
              <a:latin typeface="+mj-lt"/>
            </a:endParaRPr>
          </a:p>
          <a:p>
            <a:pPr marL="342900" indent="-342900" fontAlgn="auto">
              <a:spcBef>
                <a:spcPct val="20000"/>
              </a:spcBef>
              <a:spcAft>
                <a:spcPts val="0"/>
              </a:spcAft>
              <a:buClr>
                <a:srgbClr val="FF0000"/>
              </a:buClr>
              <a:buSzPct val="120000"/>
              <a:buFont typeface="Wingdings" pitchFamily="2" charset="2"/>
              <a:buChar char="ü"/>
              <a:defRPr/>
            </a:pPr>
            <a:r>
              <a:rPr lang="es-AR" sz="1600" dirty="0">
                <a:latin typeface="+mj-lt"/>
              </a:rPr>
              <a:t>Cultivan </a:t>
            </a:r>
            <a:r>
              <a:rPr lang="es-AR" sz="1600" dirty="0">
                <a:latin typeface="+mj-lt"/>
              </a:rPr>
              <a:t>relaciones      ganar-ganar</a:t>
            </a:r>
          </a:p>
          <a:p>
            <a:pPr marL="342900" indent="-342900" fontAlgn="auto">
              <a:spcBef>
                <a:spcPct val="20000"/>
              </a:spcBef>
              <a:spcAft>
                <a:spcPts val="0"/>
              </a:spcAft>
              <a:buClr>
                <a:srgbClr val="FF0000"/>
              </a:buClr>
              <a:buSzPct val="120000"/>
              <a:buFont typeface="Wingdings" pitchFamily="2" charset="2"/>
              <a:buChar char="ü"/>
              <a:defRPr/>
            </a:pPr>
            <a:endParaRPr lang="es-AR" sz="1600" dirty="0">
              <a:latin typeface="+mj-lt"/>
            </a:endParaRPr>
          </a:p>
          <a:p>
            <a:pPr marL="342900" indent="-342900" fontAlgn="auto">
              <a:spcBef>
                <a:spcPct val="20000"/>
              </a:spcBef>
              <a:spcAft>
                <a:spcPts val="0"/>
              </a:spcAft>
              <a:buClr>
                <a:srgbClr val="FF0000"/>
              </a:buClr>
              <a:buSzPct val="120000"/>
              <a:buFont typeface="Wingdings" pitchFamily="2" charset="2"/>
              <a:buChar char="ü"/>
              <a:defRPr/>
            </a:pPr>
            <a:r>
              <a:rPr lang="es-AR" sz="1600" dirty="0">
                <a:latin typeface="+mj-lt"/>
              </a:rPr>
              <a:t>Buscan </a:t>
            </a:r>
            <a:r>
              <a:rPr lang="es-AR" sz="1600" dirty="0">
                <a:latin typeface="+mj-lt"/>
              </a:rPr>
              <a:t>primero entender y después ser entendidos</a:t>
            </a:r>
          </a:p>
          <a:p>
            <a:pPr marL="342900" indent="-342900" fontAlgn="auto">
              <a:spcBef>
                <a:spcPct val="20000"/>
              </a:spcBef>
              <a:spcAft>
                <a:spcPts val="0"/>
              </a:spcAft>
              <a:buClr>
                <a:srgbClr val="FF0000"/>
              </a:buClr>
              <a:buSzPct val="120000"/>
              <a:buFont typeface="Wingdings" pitchFamily="2" charset="2"/>
              <a:buChar char="ü"/>
              <a:defRPr/>
            </a:pPr>
            <a:endParaRPr lang="es-AR" sz="1600" dirty="0">
              <a:latin typeface="+mj-lt"/>
            </a:endParaRPr>
          </a:p>
          <a:p>
            <a:pPr marL="342900" indent="-342900" fontAlgn="auto">
              <a:spcBef>
                <a:spcPct val="20000"/>
              </a:spcBef>
              <a:spcAft>
                <a:spcPts val="0"/>
              </a:spcAft>
              <a:buClr>
                <a:srgbClr val="FF0000"/>
              </a:buClr>
              <a:buSzPct val="120000"/>
              <a:buFont typeface="Wingdings" pitchFamily="2" charset="2"/>
              <a:buChar char="ü"/>
              <a:defRPr/>
            </a:pPr>
            <a:r>
              <a:rPr lang="es-AR" sz="1600" dirty="0">
                <a:latin typeface="+mj-lt"/>
              </a:rPr>
              <a:t>Creen </a:t>
            </a:r>
            <a:r>
              <a:rPr lang="es-AR" sz="1600" dirty="0">
                <a:latin typeface="+mj-lt"/>
              </a:rPr>
              <a:t>en la sinergia</a:t>
            </a:r>
          </a:p>
          <a:p>
            <a:pPr marL="342900" indent="-342900" fontAlgn="auto">
              <a:spcBef>
                <a:spcPct val="20000"/>
              </a:spcBef>
              <a:spcAft>
                <a:spcPts val="0"/>
              </a:spcAft>
              <a:buClr>
                <a:srgbClr val="FF0000"/>
              </a:buClr>
              <a:buSzPct val="120000"/>
              <a:buFont typeface="Wingdings" pitchFamily="2" charset="2"/>
              <a:buChar char="ü"/>
              <a:defRPr/>
            </a:pPr>
            <a:endParaRPr lang="es-AR" sz="1600" dirty="0">
              <a:latin typeface="+mj-lt"/>
            </a:endParaRPr>
          </a:p>
          <a:p>
            <a:pPr marL="342900" indent="-342900" fontAlgn="auto">
              <a:spcBef>
                <a:spcPct val="20000"/>
              </a:spcBef>
              <a:spcAft>
                <a:spcPts val="0"/>
              </a:spcAft>
              <a:buClr>
                <a:srgbClr val="FF0000"/>
              </a:buClr>
              <a:buSzPct val="120000"/>
              <a:buFont typeface="Wingdings" pitchFamily="2" charset="2"/>
              <a:buChar char="ü"/>
              <a:defRPr/>
            </a:pPr>
            <a:r>
              <a:rPr lang="es-AR" sz="1600" dirty="0">
                <a:latin typeface="+mj-lt"/>
              </a:rPr>
              <a:t>Se </a:t>
            </a:r>
            <a:r>
              <a:rPr lang="es-AR" sz="1600" dirty="0">
                <a:latin typeface="+mj-lt"/>
              </a:rPr>
              <a:t>afilan permanentemente</a:t>
            </a:r>
          </a:p>
          <a:p>
            <a:pPr marL="342900" indent="-342900" fontAlgn="auto">
              <a:spcBef>
                <a:spcPct val="20000"/>
              </a:spcBef>
              <a:spcAft>
                <a:spcPts val="0"/>
              </a:spcAft>
              <a:buClr>
                <a:srgbClr val="301E70"/>
              </a:buClr>
              <a:buSzPct val="120000"/>
              <a:buFont typeface="Wingdings" pitchFamily="2" charset="2"/>
              <a:buChar char="Ø"/>
              <a:defRPr/>
            </a:pPr>
            <a:endParaRPr lang="es-ES" sz="1600" dirty="0">
              <a:solidFill>
                <a:srgbClr val="000066"/>
              </a:solidFill>
              <a:latin typeface="Calibri" pitchFamily="34" charset="0"/>
            </a:endParaRPr>
          </a:p>
        </p:txBody>
      </p:sp>
      <p:sp>
        <p:nvSpPr>
          <p:cNvPr id="53256" name="Rectangle 8"/>
          <p:cNvSpPr>
            <a:spLocks noChangeArrowheads="1"/>
          </p:cNvSpPr>
          <p:nvPr/>
        </p:nvSpPr>
        <p:spPr bwMode="auto">
          <a:xfrm>
            <a:off x="323850" y="428625"/>
            <a:ext cx="6934200" cy="476250"/>
          </a:xfrm>
          <a:prstGeom prst="rect">
            <a:avLst/>
          </a:prstGeom>
          <a:noFill/>
          <a:ln w="9525">
            <a:noFill/>
            <a:miter lim="800000"/>
            <a:headEnd/>
            <a:tailEnd/>
          </a:ln>
          <a:effectLst/>
        </p:spPr>
        <p:txBody>
          <a:bodyPr wrap="none">
            <a:spAutoFit/>
          </a:bodyPr>
          <a:lstStyle/>
          <a:p>
            <a:pPr fontAlgn="auto">
              <a:spcAft>
                <a:spcPts val="0"/>
              </a:spcAft>
              <a:defRPr/>
            </a:pPr>
            <a:r>
              <a:rPr lang="es-AR" sz="2500" b="1" dirty="0">
                <a:solidFill>
                  <a:srgbClr val="FF0000"/>
                </a:solidFill>
                <a:effectLst>
                  <a:outerShdw blurRad="53975" dist="22860" dir="5400000" algn="tl" rotWithShape="0">
                    <a:srgbClr val="000000">
                      <a:alpha val="55000"/>
                    </a:srgbClr>
                  </a:outerShdw>
                </a:effectLst>
                <a:latin typeface="+mj-lt"/>
                <a:ea typeface="+mj-ea"/>
                <a:cs typeface="+mj-cs"/>
              </a:rPr>
              <a:t>Hábitos y valores de un emprendedor</a:t>
            </a:r>
          </a:p>
        </p:txBody>
      </p:sp>
      <p:sp>
        <p:nvSpPr>
          <p:cNvPr id="35846" name="7 Rectángulo"/>
          <p:cNvSpPr>
            <a:spLocks noChangeArrowheads="1"/>
          </p:cNvSpPr>
          <p:nvPr/>
        </p:nvSpPr>
        <p:spPr bwMode="auto">
          <a:xfrm>
            <a:off x="5286375" y="6143625"/>
            <a:ext cx="3463925" cy="369888"/>
          </a:xfrm>
          <a:prstGeom prst="rect">
            <a:avLst/>
          </a:prstGeom>
          <a:noFill/>
          <a:ln w="9525">
            <a:noFill/>
            <a:miter lim="800000"/>
            <a:headEnd/>
            <a:tailEnd/>
          </a:ln>
        </p:spPr>
        <p:txBody>
          <a:bodyPr>
            <a:spAutoFit/>
          </a:bodyPr>
          <a:lstStyle/>
          <a:p>
            <a:pPr algn="r"/>
            <a:r>
              <a:rPr lang="es-AR">
                <a:latin typeface="Verdana" pitchFamily="34" charset="0"/>
              </a:rPr>
              <a:t>Silvia M. Sadlovsky</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Text Box 2"/>
          <p:cNvSpPr txBox="1">
            <a:spLocks noChangeArrowheads="1"/>
          </p:cNvSpPr>
          <p:nvPr/>
        </p:nvSpPr>
        <p:spPr bwMode="auto">
          <a:xfrm>
            <a:off x="6705600" y="6324600"/>
            <a:ext cx="1219200" cy="427038"/>
          </a:xfrm>
          <a:prstGeom prst="rect">
            <a:avLst/>
          </a:prstGeom>
          <a:noFill/>
          <a:ln w="12700">
            <a:noFill/>
            <a:miter lim="800000"/>
            <a:headEnd type="none" w="sm" len="sm"/>
            <a:tailEnd type="none" w="sm" len="sm"/>
          </a:ln>
        </p:spPr>
        <p:txBody>
          <a:bodyPr>
            <a:spAutoFit/>
          </a:bodyPr>
          <a:lstStyle/>
          <a:p>
            <a:pPr eaLnBrk="0" hangingPunct="0">
              <a:spcBef>
                <a:spcPct val="50000"/>
              </a:spcBef>
            </a:pPr>
            <a:endParaRPr lang="en-US" sz="2200" b="1">
              <a:latin typeface="Tahoma" pitchFamily="34" charset="0"/>
            </a:endParaRPr>
          </a:p>
        </p:txBody>
      </p:sp>
      <p:sp>
        <p:nvSpPr>
          <p:cNvPr id="36866" name="Line 4"/>
          <p:cNvSpPr>
            <a:spLocks noChangeShapeType="1"/>
          </p:cNvSpPr>
          <p:nvPr/>
        </p:nvSpPr>
        <p:spPr bwMode="auto">
          <a:xfrm>
            <a:off x="0" y="2286000"/>
            <a:ext cx="0" cy="0"/>
          </a:xfrm>
          <a:prstGeom prst="line">
            <a:avLst/>
          </a:prstGeom>
          <a:noFill/>
          <a:ln w="12700">
            <a:solidFill>
              <a:schemeClr val="tx1"/>
            </a:solidFill>
            <a:round/>
            <a:headEnd/>
            <a:tailEnd/>
          </a:ln>
        </p:spPr>
        <p:txBody>
          <a:bodyPr wrap="none" anchor="ctr"/>
          <a:lstStyle/>
          <a:p>
            <a:endParaRPr lang="es-AR"/>
          </a:p>
        </p:txBody>
      </p:sp>
      <p:sp>
        <p:nvSpPr>
          <p:cNvPr id="36867" name="Text Box 5"/>
          <p:cNvSpPr txBox="1">
            <a:spLocks noChangeArrowheads="1"/>
          </p:cNvSpPr>
          <p:nvPr/>
        </p:nvSpPr>
        <p:spPr bwMode="auto">
          <a:xfrm>
            <a:off x="762000" y="2239963"/>
            <a:ext cx="2819400" cy="427037"/>
          </a:xfrm>
          <a:prstGeom prst="rect">
            <a:avLst/>
          </a:prstGeom>
          <a:noFill/>
          <a:ln w="12700">
            <a:noFill/>
            <a:miter lim="800000"/>
            <a:headEnd/>
            <a:tailEnd/>
          </a:ln>
        </p:spPr>
        <p:txBody>
          <a:bodyPr>
            <a:spAutoFit/>
          </a:bodyPr>
          <a:lstStyle/>
          <a:p>
            <a:pPr algn="ctr" eaLnBrk="0" hangingPunct="0">
              <a:spcBef>
                <a:spcPct val="50000"/>
              </a:spcBef>
            </a:pPr>
            <a:endParaRPr lang="en-US" sz="2200" b="1">
              <a:latin typeface="Tahoma" pitchFamily="34" charset="0"/>
            </a:endParaRPr>
          </a:p>
        </p:txBody>
      </p:sp>
      <p:sp>
        <p:nvSpPr>
          <p:cNvPr id="54277" name="Rectangle 23"/>
          <p:cNvSpPr>
            <a:spLocks noGrp="1" noChangeArrowheads="1"/>
          </p:cNvSpPr>
          <p:nvPr>
            <p:ph type="body" idx="4294967295"/>
          </p:nvPr>
        </p:nvSpPr>
        <p:spPr>
          <a:xfrm>
            <a:off x="357188" y="1928813"/>
            <a:ext cx="8229600" cy="3868737"/>
          </a:xfrm>
        </p:spPr>
        <p:txBody>
          <a:bodyPr>
            <a:normAutofit fontScale="92500"/>
          </a:bodyPr>
          <a:lstStyle/>
          <a:p>
            <a:pPr marL="0" indent="0" fontAlgn="auto">
              <a:spcAft>
                <a:spcPts val="0"/>
              </a:spcAft>
              <a:buClr>
                <a:srgbClr val="263886"/>
              </a:buClr>
              <a:buSzPct val="150000"/>
              <a:buFont typeface="Wingdings" pitchFamily="2" charset="2"/>
              <a:buChar char="ü"/>
              <a:defRPr/>
            </a:pPr>
            <a:endParaRPr lang="es-AR" sz="2400" dirty="0">
              <a:latin typeface="+mj-lt"/>
            </a:endParaRPr>
          </a:p>
          <a:p>
            <a:pPr marL="0" indent="0" fontAlgn="auto">
              <a:spcAft>
                <a:spcPts val="0"/>
              </a:spcAft>
              <a:buClr>
                <a:srgbClr val="FF0000"/>
              </a:buClr>
              <a:buSzPct val="150000"/>
              <a:buFont typeface="Wingdings" pitchFamily="2" charset="2"/>
              <a:buChar char="ü"/>
              <a:defRPr/>
            </a:pPr>
            <a:r>
              <a:rPr lang="es-AR" sz="2400" dirty="0">
                <a:latin typeface="+mj-lt"/>
              </a:rPr>
              <a:t>No es una ciencia</a:t>
            </a:r>
          </a:p>
          <a:p>
            <a:pPr marL="0" indent="0" fontAlgn="auto">
              <a:spcAft>
                <a:spcPts val="0"/>
              </a:spcAft>
              <a:buClr>
                <a:srgbClr val="FF0000"/>
              </a:buClr>
              <a:buSzPct val="150000"/>
              <a:buFont typeface="Wingdings" pitchFamily="2" charset="2"/>
              <a:buChar char="ü"/>
              <a:defRPr/>
            </a:pPr>
            <a:r>
              <a:rPr lang="es-AR" sz="2400" dirty="0">
                <a:latin typeface="+mj-lt"/>
              </a:rPr>
              <a:t>No es un arte</a:t>
            </a:r>
          </a:p>
          <a:p>
            <a:pPr marL="0" indent="0" fontAlgn="auto">
              <a:spcAft>
                <a:spcPts val="0"/>
              </a:spcAft>
              <a:buClr>
                <a:srgbClr val="FF0000"/>
              </a:buClr>
              <a:buSzPct val="150000"/>
              <a:buFont typeface="Wingdings" pitchFamily="2" charset="2"/>
              <a:buChar char="ü"/>
              <a:defRPr/>
            </a:pPr>
            <a:r>
              <a:rPr lang="es-AR" sz="2400" dirty="0">
                <a:latin typeface="+mj-lt"/>
              </a:rPr>
              <a:t>No es un tema de personalidad</a:t>
            </a:r>
          </a:p>
          <a:p>
            <a:pPr marL="0" indent="0" fontAlgn="auto">
              <a:spcAft>
                <a:spcPts val="0"/>
              </a:spcAft>
              <a:buClr>
                <a:srgbClr val="FF0000"/>
              </a:buClr>
              <a:buSzPct val="150000"/>
              <a:buFont typeface="Wingdings" pitchFamily="2" charset="2"/>
              <a:buChar char="ü"/>
              <a:defRPr/>
            </a:pPr>
            <a:r>
              <a:rPr lang="es-AR" sz="2400" dirty="0">
                <a:latin typeface="+mj-lt"/>
              </a:rPr>
              <a:t>Es una ACTITUD</a:t>
            </a:r>
          </a:p>
          <a:p>
            <a:pPr marL="0" indent="0" fontAlgn="auto">
              <a:spcAft>
                <a:spcPts val="0"/>
              </a:spcAft>
              <a:buClr>
                <a:srgbClr val="FF0000"/>
              </a:buClr>
              <a:buSzPct val="150000"/>
              <a:buFont typeface="Wingdings" pitchFamily="2" charset="2"/>
              <a:buChar char="ü"/>
              <a:defRPr/>
            </a:pPr>
            <a:r>
              <a:rPr lang="es-AR" sz="2400" dirty="0">
                <a:latin typeface="+mj-lt"/>
              </a:rPr>
              <a:t>Es un comportamiento</a:t>
            </a:r>
          </a:p>
          <a:p>
            <a:pPr marL="0" indent="0" fontAlgn="auto">
              <a:spcAft>
                <a:spcPts val="0"/>
              </a:spcAft>
              <a:buClr>
                <a:srgbClr val="FF0000"/>
              </a:buClr>
              <a:buSzPct val="150000"/>
              <a:buFont typeface="Wingdings" pitchFamily="2" charset="2"/>
              <a:buChar char="ü"/>
              <a:defRPr/>
            </a:pPr>
            <a:r>
              <a:rPr lang="es-AR" sz="2400" dirty="0">
                <a:latin typeface="+mj-lt"/>
              </a:rPr>
              <a:t>El emprendedor ve el cambio como algo normal</a:t>
            </a:r>
          </a:p>
          <a:p>
            <a:pPr marL="0" indent="0" fontAlgn="auto">
              <a:spcAft>
                <a:spcPts val="0"/>
              </a:spcAft>
              <a:buClr>
                <a:srgbClr val="FF0000"/>
              </a:buClr>
              <a:buSzPct val="150000"/>
              <a:buFont typeface="Wingdings" pitchFamily="2" charset="2"/>
              <a:buChar char="ü"/>
              <a:defRPr/>
            </a:pPr>
            <a:r>
              <a:rPr lang="es-AR" sz="2400" dirty="0">
                <a:latin typeface="+mj-lt"/>
              </a:rPr>
              <a:t>Siente que su mayor tarea es hacer las cosas en forma diferente, mejor.</a:t>
            </a:r>
          </a:p>
          <a:p>
            <a:pPr marL="0" indent="0" fontAlgn="auto">
              <a:spcAft>
                <a:spcPts val="0"/>
              </a:spcAft>
              <a:buClr>
                <a:srgbClr val="FF0000"/>
              </a:buClr>
              <a:buSzPct val="150000"/>
              <a:buFont typeface="Wingdings" pitchFamily="2" charset="2"/>
              <a:buChar char="ü"/>
              <a:defRPr/>
            </a:pPr>
            <a:r>
              <a:rPr lang="es-AR" sz="2400" dirty="0">
                <a:latin typeface="+mj-lt"/>
              </a:rPr>
              <a:t>Se  apasiona y disfruta del proceso de emprender</a:t>
            </a:r>
            <a:endParaRPr lang="es-ES" sz="2400" dirty="0">
              <a:latin typeface="+mj-lt"/>
            </a:endParaRPr>
          </a:p>
        </p:txBody>
      </p:sp>
      <p:sp>
        <p:nvSpPr>
          <p:cNvPr id="54280" name="Rectangle 8"/>
          <p:cNvSpPr>
            <a:spLocks noChangeArrowheads="1"/>
          </p:cNvSpPr>
          <p:nvPr/>
        </p:nvSpPr>
        <p:spPr bwMode="auto">
          <a:xfrm>
            <a:off x="428625" y="357188"/>
            <a:ext cx="5143500" cy="1200150"/>
          </a:xfrm>
          <a:prstGeom prst="rect">
            <a:avLst/>
          </a:prstGeom>
          <a:noFill/>
          <a:ln w="9525">
            <a:noFill/>
            <a:miter lim="800000"/>
            <a:headEnd/>
            <a:tailEnd/>
          </a:ln>
          <a:effectLst/>
        </p:spPr>
        <p:txBody>
          <a:bodyPr wrap="none">
            <a:spAutoFit/>
          </a:bodyPr>
          <a:lstStyle/>
          <a:p>
            <a:pPr fontAlgn="auto">
              <a:spcAft>
                <a:spcPts val="0"/>
              </a:spcAft>
              <a:defRPr/>
            </a:pPr>
            <a:r>
              <a:rPr lang="es-AR" sz="3600" b="1" dirty="0">
                <a:solidFill>
                  <a:srgbClr val="FF0000"/>
                </a:solidFill>
                <a:effectLst>
                  <a:outerShdw blurRad="53975" dist="22860" dir="5400000" algn="tl" rotWithShape="0">
                    <a:srgbClr val="000000">
                      <a:alpha val="55000"/>
                    </a:srgbClr>
                  </a:outerShdw>
                </a:effectLst>
                <a:latin typeface="+mj-lt"/>
                <a:ea typeface="+mj-ea"/>
                <a:cs typeface="+mj-cs"/>
              </a:rPr>
              <a:t>“EMPRENDER” </a:t>
            </a:r>
            <a:endParaRPr lang="es-AR" sz="3600" b="1" dirty="0">
              <a:solidFill>
                <a:srgbClr val="FF0000"/>
              </a:solidFill>
              <a:effectLst>
                <a:outerShdw blurRad="53975" dist="22860" dir="5400000" algn="tl" rotWithShape="0">
                  <a:srgbClr val="000000">
                    <a:alpha val="55000"/>
                  </a:srgbClr>
                </a:outerShdw>
              </a:effectLst>
              <a:latin typeface="+mj-lt"/>
              <a:ea typeface="+mj-ea"/>
              <a:cs typeface="+mj-cs"/>
            </a:endParaRPr>
          </a:p>
          <a:p>
            <a:pPr fontAlgn="auto">
              <a:spcAft>
                <a:spcPts val="0"/>
              </a:spcAft>
              <a:defRPr/>
            </a:pPr>
            <a:r>
              <a:rPr lang="es-AR" sz="3600" b="1" dirty="0">
                <a:solidFill>
                  <a:srgbClr val="FF0000"/>
                </a:solidFill>
                <a:effectLst>
                  <a:outerShdw blurRad="53975" dist="22860" dir="5400000" algn="tl" rotWithShape="0">
                    <a:srgbClr val="000000">
                      <a:alpha val="55000"/>
                    </a:srgbClr>
                  </a:outerShdw>
                </a:effectLst>
                <a:latin typeface="+mj-lt"/>
                <a:ea typeface="+mj-ea"/>
                <a:cs typeface="+mj-cs"/>
              </a:rPr>
              <a:t>una </a:t>
            </a:r>
            <a:r>
              <a:rPr lang="es-AR" sz="3600" b="1" dirty="0">
                <a:solidFill>
                  <a:srgbClr val="FF0000"/>
                </a:solidFill>
                <a:effectLst>
                  <a:outerShdw blurRad="53975" dist="22860" dir="5400000" algn="tl" rotWithShape="0">
                    <a:srgbClr val="000000">
                      <a:alpha val="55000"/>
                    </a:srgbClr>
                  </a:outerShdw>
                </a:effectLst>
                <a:latin typeface="+mj-lt"/>
                <a:ea typeface="+mj-ea"/>
                <a:cs typeface="+mj-cs"/>
              </a:rPr>
              <a:t>actitud de vida</a:t>
            </a:r>
          </a:p>
        </p:txBody>
      </p:sp>
      <p:pic>
        <p:nvPicPr>
          <p:cNvPr id="36870" name="Picture 12" descr="MC900197859[1]"/>
          <p:cNvPicPr>
            <a:picLocks noChangeAspect="1" noChangeArrowheads="1"/>
          </p:cNvPicPr>
          <p:nvPr/>
        </p:nvPicPr>
        <p:blipFill>
          <a:blip r:embed="rId3"/>
          <a:srcRect/>
          <a:stretch>
            <a:fillRect/>
          </a:stretch>
        </p:blipFill>
        <p:spPr bwMode="auto">
          <a:xfrm>
            <a:off x="3652838" y="1428750"/>
            <a:ext cx="5183187" cy="1714500"/>
          </a:xfrm>
          <a:prstGeom prst="rect">
            <a:avLst/>
          </a:prstGeom>
          <a:noFill/>
          <a:ln w="9525">
            <a:noFill/>
            <a:miter lim="800000"/>
            <a:headEnd/>
            <a:tailEnd/>
          </a:ln>
        </p:spPr>
      </p:pic>
      <p:sp>
        <p:nvSpPr>
          <p:cNvPr id="36871" name="8 Rectángulo"/>
          <p:cNvSpPr>
            <a:spLocks noChangeArrowheads="1"/>
          </p:cNvSpPr>
          <p:nvPr/>
        </p:nvSpPr>
        <p:spPr bwMode="auto">
          <a:xfrm>
            <a:off x="5286375" y="6143625"/>
            <a:ext cx="3463925" cy="369888"/>
          </a:xfrm>
          <a:prstGeom prst="rect">
            <a:avLst/>
          </a:prstGeom>
          <a:noFill/>
          <a:ln w="9525">
            <a:noFill/>
            <a:miter lim="800000"/>
            <a:headEnd/>
            <a:tailEnd/>
          </a:ln>
        </p:spPr>
        <p:txBody>
          <a:bodyPr>
            <a:spAutoFit/>
          </a:bodyPr>
          <a:lstStyle/>
          <a:p>
            <a:pPr algn="r"/>
            <a:r>
              <a:rPr lang="es-AR">
                <a:latin typeface="Verdana" pitchFamily="34" charset="0"/>
              </a:rPr>
              <a:t>Silvia M. Sadlovsky</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Text Box 2"/>
          <p:cNvSpPr txBox="1">
            <a:spLocks noChangeArrowheads="1"/>
          </p:cNvSpPr>
          <p:nvPr/>
        </p:nvSpPr>
        <p:spPr bwMode="auto">
          <a:xfrm>
            <a:off x="6705600" y="6324600"/>
            <a:ext cx="1219200" cy="427038"/>
          </a:xfrm>
          <a:prstGeom prst="rect">
            <a:avLst/>
          </a:prstGeom>
          <a:noFill/>
          <a:ln w="12700">
            <a:noFill/>
            <a:miter lim="800000"/>
            <a:headEnd type="none" w="sm" len="sm"/>
            <a:tailEnd type="none" w="sm" len="sm"/>
          </a:ln>
        </p:spPr>
        <p:txBody>
          <a:bodyPr>
            <a:spAutoFit/>
          </a:bodyPr>
          <a:lstStyle/>
          <a:p>
            <a:pPr eaLnBrk="0" hangingPunct="0">
              <a:spcBef>
                <a:spcPct val="50000"/>
              </a:spcBef>
            </a:pPr>
            <a:endParaRPr lang="en-US" sz="2200" b="1">
              <a:latin typeface="Tahoma" pitchFamily="34" charset="0"/>
            </a:endParaRPr>
          </a:p>
        </p:txBody>
      </p:sp>
      <p:sp>
        <p:nvSpPr>
          <p:cNvPr id="38914" name="Line 4"/>
          <p:cNvSpPr>
            <a:spLocks noChangeShapeType="1"/>
          </p:cNvSpPr>
          <p:nvPr/>
        </p:nvSpPr>
        <p:spPr bwMode="auto">
          <a:xfrm>
            <a:off x="0" y="2286000"/>
            <a:ext cx="0" cy="0"/>
          </a:xfrm>
          <a:prstGeom prst="line">
            <a:avLst/>
          </a:prstGeom>
          <a:noFill/>
          <a:ln w="12700">
            <a:solidFill>
              <a:schemeClr val="tx1"/>
            </a:solidFill>
            <a:round/>
            <a:headEnd/>
            <a:tailEnd/>
          </a:ln>
        </p:spPr>
        <p:txBody>
          <a:bodyPr wrap="none" anchor="ctr"/>
          <a:lstStyle/>
          <a:p>
            <a:endParaRPr lang="es-AR"/>
          </a:p>
        </p:txBody>
      </p:sp>
      <p:sp>
        <p:nvSpPr>
          <p:cNvPr id="38915" name="Text Box 5"/>
          <p:cNvSpPr txBox="1">
            <a:spLocks noChangeArrowheads="1"/>
          </p:cNvSpPr>
          <p:nvPr/>
        </p:nvSpPr>
        <p:spPr bwMode="auto">
          <a:xfrm>
            <a:off x="762000" y="2239963"/>
            <a:ext cx="2819400" cy="427037"/>
          </a:xfrm>
          <a:prstGeom prst="rect">
            <a:avLst/>
          </a:prstGeom>
          <a:noFill/>
          <a:ln w="12700">
            <a:noFill/>
            <a:miter lim="800000"/>
            <a:headEnd/>
            <a:tailEnd/>
          </a:ln>
        </p:spPr>
        <p:txBody>
          <a:bodyPr>
            <a:spAutoFit/>
          </a:bodyPr>
          <a:lstStyle/>
          <a:p>
            <a:pPr algn="ctr" eaLnBrk="0" hangingPunct="0">
              <a:spcBef>
                <a:spcPct val="50000"/>
              </a:spcBef>
            </a:pPr>
            <a:endParaRPr lang="en-US" sz="2200" b="1">
              <a:latin typeface="Tahoma" pitchFamily="34" charset="0"/>
            </a:endParaRPr>
          </a:p>
        </p:txBody>
      </p:sp>
      <p:sp>
        <p:nvSpPr>
          <p:cNvPr id="58373" name="Rectangle 23"/>
          <p:cNvSpPr>
            <a:spLocks noGrp="1" noChangeArrowheads="1"/>
          </p:cNvSpPr>
          <p:nvPr>
            <p:ph type="body" idx="4294967295"/>
          </p:nvPr>
        </p:nvSpPr>
        <p:spPr>
          <a:xfrm>
            <a:off x="500063" y="1066800"/>
            <a:ext cx="8229600" cy="4862513"/>
          </a:xfrm>
        </p:spPr>
        <p:txBody>
          <a:bodyPr>
            <a:normAutofit/>
          </a:bodyPr>
          <a:lstStyle/>
          <a:p>
            <a:pPr marL="0" indent="0" fontAlgn="auto">
              <a:spcAft>
                <a:spcPts val="0"/>
              </a:spcAft>
              <a:buClr>
                <a:srgbClr val="263886"/>
              </a:buClr>
              <a:buSzPct val="150000"/>
              <a:buFontTx/>
              <a:buNone/>
              <a:defRPr/>
            </a:pPr>
            <a:endParaRPr lang="es-AR" sz="2400" dirty="0">
              <a:latin typeface="+mj-lt"/>
            </a:endParaRPr>
          </a:p>
          <a:p>
            <a:pPr marL="0" indent="0" fontAlgn="auto">
              <a:spcAft>
                <a:spcPts val="0"/>
              </a:spcAft>
              <a:buClr>
                <a:srgbClr val="263886"/>
              </a:buClr>
              <a:buSzPct val="150000"/>
              <a:buFont typeface="Wingdings" pitchFamily="2" charset="2"/>
              <a:buNone/>
              <a:defRPr/>
            </a:pPr>
            <a:r>
              <a:rPr lang="es-AR" sz="2400" dirty="0">
                <a:latin typeface="+mj-lt"/>
              </a:rPr>
              <a:t>La esencia de una organización emprendedora NO tiene que ver con su tamaño.</a:t>
            </a:r>
          </a:p>
          <a:p>
            <a:pPr marL="0" indent="0" fontAlgn="auto">
              <a:spcAft>
                <a:spcPts val="0"/>
              </a:spcAft>
              <a:buClr>
                <a:srgbClr val="263886"/>
              </a:buClr>
              <a:buSzPct val="150000"/>
              <a:buFont typeface="Wingdings" pitchFamily="2" charset="2"/>
              <a:buNone/>
              <a:defRPr/>
            </a:pPr>
            <a:endParaRPr lang="es-AR" sz="2400" dirty="0">
              <a:latin typeface="+mj-lt"/>
            </a:endParaRPr>
          </a:p>
          <a:p>
            <a:pPr marL="0" indent="0" fontAlgn="auto">
              <a:spcAft>
                <a:spcPts val="0"/>
              </a:spcAft>
              <a:buClr>
                <a:srgbClr val="263886"/>
              </a:buClr>
              <a:buSzPct val="150000"/>
              <a:buFont typeface="Wingdings" pitchFamily="2" charset="2"/>
              <a:buNone/>
              <a:defRPr/>
            </a:pPr>
            <a:r>
              <a:rPr lang="es-AR" sz="2400" dirty="0">
                <a:latin typeface="+mj-lt"/>
              </a:rPr>
              <a:t>El secreto depende más de la “</a:t>
            </a:r>
            <a:r>
              <a:rPr lang="es-AR" sz="2400" b="1" dirty="0">
                <a:latin typeface="+mj-lt"/>
              </a:rPr>
              <a:t>ACTITUD</a:t>
            </a:r>
            <a:r>
              <a:rPr lang="es-AR" sz="2400" dirty="0">
                <a:latin typeface="+mj-lt"/>
              </a:rPr>
              <a:t>” de la empresa que de su balance, su cash </a:t>
            </a:r>
            <a:r>
              <a:rPr lang="es-AR" sz="2400" dirty="0" err="1">
                <a:latin typeface="+mj-lt"/>
              </a:rPr>
              <a:t>flow</a:t>
            </a:r>
            <a:r>
              <a:rPr lang="es-AR" sz="2400" dirty="0">
                <a:latin typeface="+mj-lt"/>
              </a:rPr>
              <a:t>, o sus tecnologías.</a:t>
            </a:r>
            <a:endParaRPr lang="es-ES" sz="2400" dirty="0">
              <a:latin typeface="+mj-lt"/>
            </a:endParaRPr>
          </a:p>
        </p:txBody>
      </p:sp>
      <p:sp>
        <p:nvSpPr>
          <p:cNvPr id="58376" name="Rectangle 8"/>
          <p:cNvSpPr>
            <a:spLocks noChangeArrowheads="1"/>
          </p:cNvSpPr>
          <p:nvPr/>
        </p:nvSpPr>
        <p:spPr bwMode="auto">
          <a:xfrm>
            <a:off x="571500" y="571500"/>
            <a:ext cx="3405188" cy="646113"/>
          </a:xfrm>
          <a:prstGeom prst="rect">
            <a:avLst/>
          </a:prstGeom>
          <a:noFill/>
          <a:ln w="9525">
            <a:noFill/>
            <a:miter lim="800000"/>
            <a:headEnd/>
            <a:tailEnd/>
          </a:ln>
          <a:effectLst/>
        </p:spPr>
        <p:txBody>
          <a:bodyPr wrap="none">
            <a:spAutoFit/>
          </a:bodyPr>
          <a:lstStyle/>
          <a:p>
            <a:pPr fontAlgn="auto">
              <a:spcAft>
                <a:spcPts val="0"/>
              </a:spcAft>
              <a:defRPr/>
            </a:pPr>
            <a:r>
              <a:rPr lang="es-AR" sz="3600" b="1" dirty="0">
                <a:solidFill>
                  <a:srgbClr val="FF0000"/>
                </a:solidFill>
                <a:effectLst>
                  <a:outerShdw blurRad="53975" dist="22860" dir="5400000" algn="tl" rotWithShape="0">
                    <a:srgbClr val="000000">
                      <a:alpha val="55000"/>
                    </a:srgbClr>
                  </a:outerShdw>
                </a:effectLst>
                <a:latin typeface="+mj-lt"/>
                <a:ea typeface="+mj-ea"/>
                <a:cs typeface="+mj-cs"/>
              </a:rPr>
              <a:t>En </a:t>
            </a:r>
            <a:r>
              <a:rPr lang="es-AR" sz="3600" b="1" dirty="0" err="1">
                <a:solidFill>
                  <a:srgbClr val="FF0000"/>
                </a:solidFill>
                <a:effectLst>
                  <a:outerShdw blurRad="53975" dist="22860" dir="5400000" algn="tl" rotWithShape="0">
                    <a:srgbClr val="000000">
                      <a:alpha val="55000"/>
                    </a:srgbClr>
                  </a:outerShdw>
                </a:effectLst>
                <a:latin typeface="+mj-lt"/>
                <a:ea typeface="+mj-ea"/>
                <a:cs typeface="+mj-cs"/>
              </a:rPr>
              <a:t>resúmen</a:t>
            </a:r>
            <a:r>
              <a:rPr lang="es-AR" sz="3600" b="1" dirty="0">
                <a:solidFill>
                  <a:srgbClr val="FF0000"/>
                </a:solidFill>
                <a:effectLst>
                  <a:outerShdw blurRad="53975" dist="22860" dir="5400000" algn="tl" rotWithShape="0">
                    <a:srgbClr val="000000">
                      <a:alpha val="55000"/>
                    </a:srgbClr>
                  </a:outerShdw>
                </a:effectLst>
                <a:latin typeface="+mj-lt"/>
                <a:ea typeface="+mj-ea"/>
                <a:cs typeface="+mj-cs"/>
              </a:rPr>
              <a:t> </a:t>
            </a:r>
            <a:endParaRPr lang="es-ES" sz="3600" b="1" dirty="0">
              <a:solidFill>
                <a:srgbClr val="FF0000"/>
              </a:solidFill>
              <a:effectLst>
                <a:outerShdw blurRad="53975" dist="22860" dir="5400000" algn="tl" rotWithShape="0">
                  <a:srgbClr val="000000">
                    <a:alpha val="55000"/>
                  </a:srgbClr>
                </a:outerShdw>
              </a:effectLst>
              <a:latin typeface="+mj-lt"/>
              <a:ea typeface="+mj-ea"/>
              <a:cs typeface="+mj-cs"/>
            </a:endParaRPr>
          </a:p>
        </p:txBody>
      </p:sp>
      <p:sp>
        <p:nvSpPr>
          <p:cNvPr id="58378" name="Rectangle 10"/>
          <p:cNvSpPr>
            <a:spLocks noChangeArrowheads="1"/>
          </p:cNvSpPr>
          <p:nvPr/>
        </p:nvSpPr>
        <p:spPr bwMode="auto">
          <a:xfrm>
            <a:off x="468313" y="4286250"/>
            <a:ext cx="5327650" cy="1200150"/>
          </a:xfrm>
          <a:prstGeom prst="rect">
            <a:avLst/>
          </a:prstGeom>
          <a:noFill/>
          <a:ln w="9525">
            <a:noFill/>
            <a:miter lim="800000"/>
            <a:headEnd/>
            <a:tailEnd/>
          </a:ln>
          <a:effectLst/>
        </p:spPr>
        <p:txBody>
          <a:bodyPr>
            <a:spAutoFit/>
          </a:bodyPr>
          <a:lstStyle/>
          <a:p>
            <a:pPr algn="ctr" fontAlgn="auto">
              <a:spcBef>
                <a:spcPct val="20000"/>
              </a:spcBef>
              <a:spcAft>
                <a:spcPts val="0"/>
              </a:spcAft>
              <a:buClr>
                <a:srgbClr val="263886"/>
              </a:buClr>
              <a:buSzPct val="150000"/>
              <a:buFont typeface="Wingdings" pitchFamily="2" charset="2"/>
              <a:buNone/>
              <a:defRPr/>
            </a:pPr>
            <a:r>
              <a:rPr lang="es-AR" sz="2400" b="1" dirty="0">
                <a:solidFill>
                  <a:srgbClr val="FF0000"/>
                </a:solidFill>
                <a:latin typeface="+mj-lt"/>
              </a:rPr>
              <a:t>DEPENDE FUNDAMENTALMENTE DE LAS PERSONAS</a:t>
            </a:r>
          </a:p>
        </p:txBody>
      </p:sp>
      <p:sp>
        <p:nvSpPr>
          <p:cNvPr id="38919" name="9 Rectángulo"/>
          <p:cNvSpPr>
            <a:spLocks noChangeArrowheads="1"/>
          </p:cNvSpPr>
          <p:nvPr/>
        </p:nvSpPr>
        <p:spPr bwMode="auto">
          <a:xfrm>
            <a:off x="5286375" y="6143625"/>
            <a:ext cx="3463925" cy="369888"/>
          </a:xfrm>
          <a:prstGeom prst="rect">
            <a:avLst/>
          </a:prstGeom>
          <a:noFill/>
          <a:ln w="9525">
            <a:noFill/>
            <a:miter lim="800000"/>
            <a:headEnd/>
            <a:tailEnd/>
          </a:ln>
        </p:spPr>
        <p:txBody>
          <a:bodyPr>
            <a:spAutoFit/>
          </a:bodyPr>
          <a:lstStyle/>
          <a:p>
            <a:pPr algn="r"/>
            <a:r>
              <a:rPr lang="es-AR">
                <a:latin typeface="Verdana" pitchFamily="34" charset="0"/>
              </a:rPr>
              <a:t>Silvia M. Sadlovsky</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a:xfrm>
            <a:off x="500063" y="428625"/>
            <a:ext cx="7772400" cy="1143000"/>
          </a:xfrm>
        </p:spPr>
        <p:txBody>
          <a:bodyPr/>
          <a:lstStyle/>
          <a:p>
            <a:pPr fontAlgn="auto">
              <a:spcAft>
                <a:spcPts val="0"/>
              </a:spcAft>
              <a:defRPr/>
            </a:pPr>
            <a:r>
              <a:rPr lang="es-ES" sz="2500" dirty="0" smtClean="0"/>
              <a:t>Problemática de los Pequeños y </a:t>
            </a:r>
            <a:br>
              <a:rPr lang="es-ES" sz="2500" dirty="0" smtClean="0"/>
            </a:br>
            <a:r>
              <a:rPr lang="es-ES" sz="2500" dirty="0" smtClean="0"/>
              <a:t>Medianos Estudios Profesionales</a:t>
            </a:r>
          </a:p>
        </p:txBody>
      </p:sp>
      <p:sp>
        <p:nvSpPr>
          <p:cNvPr id="17410" name="Rectangle 3"/>
          <p:cNvSpPr>
            <a:spLocks noGrp="1" noChangeArrowheads="1"/>
          </p:cNvSpPr>
          <p:nvPr>
            <p:ph type="body" idx="1"/>
          </p:nvPr>
        </p:nvSpPr>
        <p:spPr>
          <a:xfrm>
            <a:off x="642938" y="1643063"/>
            <a:ext cx="8072437" cy="4162425"/>
          </a:xfrm>
        </p:spPr>
        <p:txBody>
          <a:bodyPr/>
          <a:lstStyle/>
          <a:p>
            <a:pPr>
              <a:lnSpc>
                <a:spcPct val="80000"/>
              </a:lnSpc>
              <a:buFontTx/>
              <a:buNone/>
            </a:pPr>
            <a:r>
              <a:rPr lang="es-ES" sz="2000" b="1" u="sng" smtClean="0"/>
              <a:t>Reuniones de Comisión:</a:t>
            </a:r>
          </a:p>
          <a:p>
            <a:pPr>
              <a:lnSpc>
                <a:spcPct val="80000"/>
              </a:lnSpc>
              <a:buFontTx/>
              <a:buNone/>
            </a:pPr>
            <a:endParaRPr lang="es-ES" sz="2000" b="1" u="sng" smtClean="0"/>
          </a:p>
          <a:p>
            <a:pPr>
              <a:lnSpc>
                <a:spcPct val="80000"/>
              </a:lnSpc>
              <a:buFontTx/>
              <a:buNone/>
            </a:pPr>
            <a:r>
              <a:rPr lang="es-ES" sz="2000" b="1" smtClean="0"/>
              <a:t>	Todos los segundos y cuartos jueves de cada mes, a partir de las 18:30 hs.</a:t>
            </a:r>
            <a:r>
              <a:rPr lang="es-ES" sz="2000" smtClean="0"/>
              <a:t>  </a:t>
            </a:r>
            <a:r>
              <a:rPr lang="es-ES" sz="2000" b="1" smtClean="0"/>
              <a:t>Presidente: </a:t>
            </a:r>
            <a:r>
              <a:rPr lang="es-ES" sz="2000" smtClean="0"/>
              <a:t>Dr. CP. Angel Abiad, Vice: Dr. CP. Laura Fiocca</a:t>
            </a:r>
          </a:p>
          <a:p>
            <a:pPr>
              <a:lnSpc>
                <a:spcPct val="80000"/>
              </a:lnSpc>
              <a:buFontTx/>
              <a:buNone/>
            </a:pPr>
            <a:endParaRPr lang="es-ES" sz="2000" smtClean="0"/>
          </a:p>
          <a:p>
            <a:pPr>
              <a:lnSpc>
                <a:spcPct val="80000"/>
              </a:lnSpc>
              <a:buFontTx/>
              <a:buNone/>
            </a:pPr>
            <a:r>
              <a:rPr lang="es-AR" sz="2000" u="sng" smtClean="0"/>
              <a:t>Productos:</a:t>
            </a:r>
          </a:p>
          <a:p>
            <a:pPr>
              <a:lnSpc>
                <a:spcPct val="80000"/>
              </a:lnSpc>
            </a:pPr>
            <a:r>
              <a:rPr lang="es-AR" sz="2000" smtClean="0"/>
              <a:t>Honorarios Mínimos y Actualización </a:t>
            </a:r>
          </a:p>
          <a:p>
            <a:pPr>
              <a:lnSpc>
                <a:spcPct val="80000"/>
              </a:lnSpc>
            </a:pPr>
            <a:r>
              <a:rPr lang="es-AR" sz="2000" smtClean="0"/>
              <a:t>Cuadernos: Visión empresaria del estudio profesional</a:t>
            </a:r>
          </a:p>
          <a:p>
            <a:pPr>
              <a:lnSpc>
                <a:spcPct val="80000"/>
              </a:lnSpc>
              <a:buFont typeface="Wingdings 2" pitchFamily="18" charset="2"/>
              <a:buNone/>
            </a:pPr>
            <a:endParaRPr lang="es-AR" sz="2000" b="1" smtClean="0"/>
          </a:p>
          <a:p>
            <a:pPr>
              <a:lnSpc>
                <a:spcPct val="80000"/>
              </a:lnSpc>
              <a:buFont typeface="Wingdings 2" pitchFamily="18" charset="2"/>
              <a:buNone/>
            </a:pPr>
            <a:r>
              <a:rPr lang="es-AR" sz="2000" b="1" smtClean="0"/>
              <a:t>X Jornada del Pequeño y Mediano Estudio Profesional  </a:t>
            </a:r>
            <a:r>
              <a:rPr lang="es-AR" sz="2000" smtClean="0"/>
              <a:t>25 de septiembre de 2012</a:t>
            </a:r>
          </a:p>
          <a:p>
            <a:pPr lvl="1">
              <a:lnSpc>
                <a:spcPct val="80000"/>
              </a:lnSpc>
              <a:buFont typeface="Verdana" pitchFamily="34" charset="0"/>
              <a:buNone/>
            </a:pPr>
            <a:endParaRPr lang="es-ES" sz="2000" smtClean="0"/>
          </a:p>
        </p:txBody>
      </p:sp>
    </p:spTree>
  </p:cSld>
  <p:clrMapOvr>
    <a:masterClrMapping/>
  </p:clrMapOvr>
  <p:transition advClick="0" advTm="10000">
    <p:newsflash/>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Text Box 5"/>
          <p:cNvSpPr txBox="1">
            <a:spLocks noChangeArrowheads="1"/>
          </p:cNvSpPr>
          <p:nvPr/>
        </p:nvSpPr>
        <p:spPr bwMode="auto">
          <a:xfrm>
            <a:off x="4572000" y="990600"/>
            <a:ext cx="4267200" cy="427038"/>
          </a:xfrm>
          <a:prstGeom prst="rect">
            <a:avLst/>
          </a:prstGeom>
          <a:noFill/>
          <a:ln w="12700">
            <a:noFill/>
            <a:miter lim="800000"/>
            <a:headEnd/>
            <a:tailEnd/>
          </a:ln>
        </p:spPr>
        <p:txBody>
          <a:bodyPr>
            <a:spAutoFit/>
          </a:bodyPr>
          <a:lstStyle/>
          <a:p>
            <a:pPr algn="ctr" eaLnBrk="0" hangingPunct="0">
              <a:spcBef>
                <a:spcPct val="50000"/>
              </a:spcBef>
            </a:pPr>
            <a:endParaRPr lang="en-US" sz="2200" b="1">
              <a:latin typeface="Tahoma" pitchFamily="34" charset="0"/>
            </a:endParaRPr>
          </a:p>
        </p:txBody>
      </p:sp>
      <p:sp>
        <p:nvSpPr>
          <p:cNvPr id="40962" name="Text Box 2"/>
          <p:cNvSpPr txBox="1">
            <a:spLocks noChangeArrowheads="1"/>
          </p:cNvSpPr>
          <p:nvPr/>
        </p:nvSpPr>
        <p:spPr bwMode="auto">
          <a:xfrm>
            <a:off x="6705600" y="6324600"/>
            <a:ext cx="1219200" cy="427038"/>
          </a:xfrm>
          <a:prstGeom prst="rect">
            <a:avLst/>
          </a:prstGeom>
          <a:noFill/>
          <a:ln w="12700">
            <a:noFill/>
            <a:miter lim="800000"/>
            <a:headEnd type="none" w="sm" len="sm"/>
            <a:tailEnd type="none" w="sm" len="sm"/>
          </a:ln>
        </p:spPr>
        <p:txBody>
          <a:bodyPr>
            <a:spAutoFit/>
          </a:bodyPr>
          <a:lstStyle/>
          <a:p>
            <a:pPr eaLnBrk="0" hangingPunct="0">
              <a:spcBef>
                <a:spcPct val="50000"/>
              </a:spcBef>
            </a:pPr>
            <a:endParaRPr lang="en-US" sz="2200" b="1">
              <a:latin typeface="Tahoma" pitchFamily="34" charset="0"/>
            </a:endParaRPr>
          </a:p>
        </p:txBody>
      </p:sp>
      <p:sp>
        <p:nvSpPr>
          <p:cNvPr id="40963" name="Text Box 4"/>
          <p:cNvSpPr txBox="1">
            <a:spLocks noChangeArrowheads="1"/>
          </p:cNvSpPr>
          <p:nvPr/>
        </p:nvSpPr>
        <p:spPr bwMode="auto">
          <a:xfrm>
            <a:off x="685800" y="4983163"/>
            <a:ext cx="7315200" cy="427037"/>
          </a:xfrm>
          <a:prstGeom prst="rect">
            <a:avLst/>
          </a:prstGeom>
          <a:noFill/>
          <a:ln w="12700">
            <a:noFill/>
            <a:miter lim="800000"/>
            <a:headEnd/>
            <a:tailEnd/>
          </a:ln>
        </p:spPr>
        <p:txBody>
          <a:bodyPr>
            <a:spAutoFit/>
          </a:bodyPr>
          <a:lstStyle/>
          <a:p>
            <a:pPr algn="ctr" eaLnBrk="0" hangingPunct="0">
              <a:spcBef>
                <a:spcPct val="50000"/>
              </a:spcBef>
            </a:pPr>
            <a:endParaRPr lang="en-US" sz="2200" b="1">
              <a:latin typeface="Tahoma" pitchFamily="34" charset="0"/>
            </a:endParaRPr>
          </a:p>
        </p:txBody>
      </p:sp>
      <p:sp>
        <p:nvSpPr>
          <p:cNvPr id="40964" name="Line 7"/>
          <p:cNvSpPr>
            <a:spLocks noChangeShapeType="1"/>
          </p:cNvSpPr>
          <p:nvPr/>
        </p:nvSpPr>
        <p:spPr bwMode="auto">
          <a:xfrm>
            <a:off x="0" y="2286000"/>
            <a:ext cx="0" cy="0"/>
          </a:xfrm>
          <a:prstGeom prst="line">
            <a:avLst/>
          </a:prstGeom>
          <a:noFill/>
          <a:ln w="12700">
            <a:solidFill>
              <a:schemeClr val="tx1"/>
            </a:solidFill>
            <a:round/>
            <a:headEnd/>
            <a:tailEnd/>
          </a:ln>
        </p:spPr>
        <p:txBody>
          <a:bodyPr wrap="none" anchor="ctr"/>
          <a:lstStyle/>
          <a:p>
            <a:endParaRPr lang="es-AR"/>
          </a:p>
        </p:txBody>
      </p:sp>
      <p:sp>
        <p:nvSpPr>
          <p:cNvPr id="40965" name="Text Box 8"/>
          <p:cNvSpPr txBox="1">
            <a:spLocks noChangeArrowheads="1"/>
          </p:cNvSpPr>
          <p:nvPr/>
        </p:nvSpPr>
        <p:spPr bwMode="auto">
          <a:xfrm>
            <a:off x="762000" y="2239963"/>
            <a:ext cx="2819400" cy="427037"/>
          </a:xfrm>
          <a:prstGeom prst="rect">
            <a:avLst/>
          </a:prstGeom>
          <a:noFill/>
          <a:ln w="12700">
            <a:noFill/>
            <a:miter lim="800000"/>
            <a:headEnd/>
            <a:tailEnd/>
          </a:ln>
        </p:spPr>
        <p:txBody>
          <a:bodyPr>
            <a:spAutoFit/>
          </a:bodyPr>
          <a:lstStyle/>
          <a:p>
            <a:pPr algn="ctr" eaLnBrk="0" hangingPunct="0">
              <a:spcBef>
                <a:spcPct val="50000"/>
              </a:spcBef>
            </a:pPr>
            <a:endParaRPr lang="en-US" sz="2200" b="1">
              <a:latin typeface="Tahoma" pitchFamily="34" charset="0"/>
            </a:endParaRPr>
          </a:p>
        </p:txBody>
      </p:sp>
      <p:sp>
        <p:nvSpPr>
          <p:cNvPr id="7175" name="Text Box 14"/>
          <p:cNvSpPr txBox="1">
            <a:spLocks noChangeArrowheads="1"/>
          </p:cNvSpPr>
          <p:nvPr/>
        </p:nvSpPr>
        <p:spPr bwMode="auto">
          <a:xfrm>
            <a:off x="214313" y="1484313"/>
            <a:ext cx="5581650" cy="2124075"/>
          </a:xfrm>
          <a:prstGeom prst="rect">
            <a:avLst/>
          </a:prstGeom>
          <a:noFill/>
          <a:ln w="12700">
            <a:noFill/>
            <a:miter lim="800000"/>
            <a:headEnd/>
            <a:tailEnd/>
          </a:ln>
        </p:spPr>
        <p:txBody>
          <a:bodyPr>
            <a:spAutoFit/>
          </a:bodyPr>
          <a:lstStyle/>
          <a:p>
            <a:pPr marL="385763" indent="-385763" eaLnBrk="0" fontAlgn="auto" hangingPunct="0">
              <a:spcBef>
                <a:spcPct val="50000"/>
              </a:spcBef>
              <a:spcAft>
                <a:spcPts val="0"/>
              </a:spcAft>
              <a:buClr>
                <a:srgbClr val="4D4D4D"/>
              </a:buClr>
              <a:buSzPct val="150000"/>
              <a:defRPr/>
            </a:pPr>
            <a:r>
              <a:rPr lang="es-MX" sz="2400" dirty="0">
                <a:solidFill>
                  <a:srgbClr val="000066"/>
                </a:solidFill>
                <a:latin typeface="+mj-lt"/>
              </a:rPr>
              <a:t>	</a:t>
            </a:r>
            <a:r>
              <a:rPr lang="es-MX" sz="2400" dirty="0">
                <a:latin typeface="+mj-lt"/>
              </a:rPr>
              <a:t>El profesional como emprendedor admite dos posibilidades en el ejercicio de su actividad:</a:t>
            </a:r>
          </a:p>
          <a:p>
            <a:pPr marL="385763" indent="-385763" eaLnBrk="0" fontAlgn="auto" hangingPunct="0">
              <a:spcBef>
                <a:spcPct val="50000"/>
              </a:spcBef>
              <a:spcAft>
                <a:spcPts val="0"/>
              </a:spcAft>
              <a:buClr>
                <a:srgbClr val="4D4D4D"/>
              </a:buClr>
              <a:buSzPct val="150000"/>
              <a:defRPr/>
            </a:pPr>
            <a:endParaRPr lang="es-MX" sz="2400" dirty="0">
              <a:latin typeface="Calibri" pitchFamily="34" charset="0"/>
            </a:endParaRPr>
          </a:p>
        </p:txBody>
      </p:sp>
      <p:sp>
        <p:nvSpPr>
          <p:cNvPr id="10267" name="Text Box 27"/>
          <p:cNvSpPr txBox="1">
            <a:spLocks noChangeArrowheads="1"/>
          </p:cNvSpPr>
          <p:nvPr/>
        </p:nvSpPr>
        <p:spPr bwMode="auto">
          <a:xfrm>
            <a:off x="900113" y="3297238"/>
            <a:ext cx="6985000" cy="2862262"/>
          </a:xfrm>
          <a:prstGeom prst="rect">
            <a:avLst/>
          </a:prstGeom>
          <a:noFill/>
          <a:ln w="12700">
            <a:noFill/>
            <a:miter lim="800000"/>
            <a:headEnd/>
            <a:tailEnd/>
          </a:ln>
          <a:effectLst/>
        </p:spPr>
        <p:txBody>
          <a:bodyPr>
            <a:spAutoFit/>
          </a:bodyPr>
          <a:lstStyle/>
          <a:p>
            <a:pPr marL="385763" indent="-385763" eaLnBrk="0" fontAlgn="auto" hangingPunct="0">
              <a:spcBef>
                <a:spcPct val="50000"/>
              </a:spcBef>
              <a:spcAft>
                <a:spcPts val="0"/>
              </a:spcAft>
              <a:buClr>
                <a:srgbClr val="FF0000"/>
              </a:buClr>
              <a:buSzPct val="150000"/>
              <a:buFont typeface="Wingdings" pitchFamily="2" charset="2"/>
              <a:buChar char="ü"/>
              <a:defRPr/>
            </a:pPr>
            <a:r>
              <a:rPr lang="es-MX" sz="2400" dirty="0">
                <a:solidFill>
                  <a:srgbClr val="000066"/>
                </a:solidFill>
                <a:latin typeface="+mj-lt"/>
              </a:rPr>
              <a:t> </a:t>
            </a:r>
            <a:r>
              <a:rPr lang="es-MX" sz="2400" dirty="0">
                <a:latin typeface="+mj-lt"/>
              </a:rPr>
              <a:t>Al profesional independiente se lo considera un emprendedor y por lo tanto pasa a ser él mismo “el primer cliente”</a:t>
            </a:r>
          </a:p>
          <a:p>
            <a:pPr marL="385763" indent="-385763" eaLnBrk="0" fontAlgn="auto" hangingPunct="0">
              <a:spcBef>
                <a:spcPct val="50000"/>
              </a:spcBef>
              <a:spcAft>
                <a:spcPts val="0"/>
              </a:spcAft>
              <a:buClr>
                <a:srgbClr val="FF0000"/>
              </a:buClr>
              <a:buSzPct val="150000"/>
              <a:buFont typeface="Wingdings" pitchFamily="2" charset="2"/>
              <a:buChar char="ü"/>
              <a:defRPr/>
            </a:pPr>
            <a:r>
              <a:rPr lang="es-MX" sz="2400" dirty="0">
                <a:latin typeface="+mj-lt"/>
              </a:rPr>
              <a:t>El profesional independiente como promotor de emprendimientos participa activamente detectando oportunidades e impulsando la innovación y el cambio.</a:t>
            </a:r>
          </a:p>
        </p:txBody>
      </p:sp>
      <p:sp>
        <p:nvSpPr>
          <p:cNvPr id="7182" name="Rectangle 14"/>
          <p:cNvSpPr>
            <a:spLocks noChangeArrowheads="1"/>
          </p:cNvSpPr>
          <p:nvPr/>
        </p:nvSpPr>
        <p:spPr bwMode="auto">
          <a:xfrm>
            <a:off x="468313" y="306388"/>
            <a:ext cx="6746875" cy="1200150"/>
          </a:xfrm>
          <a:prstGeom prst="rect">
            <a:avLst/>
          </a:prstGeom>
          <a:noFill/>
          <a:ln w="9525">
            <a:noFill/>
            <a:miter lim="800000"/>
            <a:headEnd/>
            <a:tailEnd/>
          </a:ln>
          <a:effectLst/>
        </p:spPr>
        <p:txBody>
          <a:bodyPr>
            <a:spAutoFit/>
          </a:bodyPr>
          <a:lstStyle/>
          <a:p>
            <a:pPr fontAlgn="auto">
              <a:spcBef>
                <a:spcPts val="0"/>
              </a:spcBef>
              <a:spcAft>
                <a:spcPts val="0"/>
              </a:spcAft>
              <a:defRPr/>
            </a:pPr>
            <a:r>
              <a:rPr lang="es-AR" sz="3600" b="1" dirty="0">
                <a:solidFill>
                  <a:srgbClr val="FF0000"/>
                </a:solidFill>
                <a:effectLst>
                  <a:outerShdw blurRad="53975" dist="22860" dir="5400000" algn="tl" rotWithShape="0">
                    <a:srgbClr val="000000">
                      <a:alpha val="55000"/>
                    </a:srgbClr>
                  </a:outerShdw>
                </a:effectLst>
                <a:latin typeface="+mj-lt"/>
                <a:ea typeface="+mj-ea"/>
                <a:cs typeface="+mj-cs"/>
              </a:rPr>
              <a:t>El profesional como emprendedor</a:t>
            </a:r>
            <a:endParaRPr lang="es-ES" sz="3600" b="1" dirty="0">
              <a:solidFill>
                <a:srgbClr val="FF0000"/>
              </a:solidFill>
              <a:effectLst>
                <a:outerShdw blurRad="53975" dist="22860" dir="5400000" algn="tl" rotWithShape="0">
                  <a:srgbClr val="000000">
                    <a:alpha val="55000"/>
                  </a:srgbClr>
                </a:outerShdw>
              </a:effectLst>
              <a:latin typeface="+mj-lt"/>
              <a:ea typeface="+mj-ea"/>
              <a:cs typeface="+mj-cs"/>
            </a:endParaRPr>
          </a:p>
        </p:txBody>
      </p:sp>
      <p:sp>
        <p:nvSpPr>
          <p:cNvPr id="40969" name="11 Rectángulo"/>
          <p:cNvSpPr>
            <a:spLocks noChangeArrowheads="1"/>
          </p:cNvSpPr>
          <p:nvPr/>
        </p:nvSpPr>
        <p:spPr bwMode="auto">
          <a:xfrm>
            <a:off x="5286375" y="6143625"/>
            <a:ext cx="3463925" cy="369888"/>
          </a:xfrm>
          <a:prstGeom prst="rect">
            <a:avLst/>
          </a:prstGeom>
          <a:noFill/>
          <a:ln w="9525">
            <a:noFill/>
            <a:miter lim="800000"/>
            <a:headEnd/>
            <a:tailEnd/>
          </a:ln>
        </p:spPr>
        <p:txBody>
          <a:bodyPr>
            <a:spAutoFit/>
          </a:bodyPr>
          <a:lstStyle/>
          <a:p>
            <a:pPr algn="r"/>
            <a:r>
              <a:rPr lang="es-AR">
                <a:latin typeface="Verdana" pitchFamily="34" charset="0"/>
              </a:rPr>
              <a:t>Silvia M. Sadlovsky</a:t>
            </a: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2"/>
          <p:cNvSpPr>
            <a:spLocks noGrp="1" noChangeArrowheads="1"/>
          </p:cNvSpPr>
          <p:nvPr>
            <p:ph type="title" idx="4294967295"/>
          </p:nvPr>
        </p:nvSpPr>
        <p:spPr>
          <a:xfrm>
            <a:off x="357188" y="428625"/>
            <a:ext cx="6929437" cy="1050925"/>
          </a:xfrm>
        </p:spPr>
        <p:txBody>
          <a:bodyPr/>
          <a:lstStyle/>
          <a:p>
            <a:pPr fontAlgn="auto">
              <a:spcAft>
                <a:spcPts val="0"/>
              </a:spcAft>
              <a:defRPr/>
            </a:pPr>
            <a:r>
              <a:rPr lang="es-ES" dirty="0">
                <a:solidFill>
                  <a:srgbClr val="FF0000"/>
                </a:solidFill>
              </a:rPr>
              <a:t>Idea y motivación</a:t>
            </a:r>
          </a:p>
        </p:txBody>
      </p:sp>
      <p:sp>
        <p:nvSpPr>
          <p:cNvPr id="80899" name="Rectangle 3"/>
          <p:cNvSpPr>
            <a:spLocks noGrp="1" noChangeArrowheads="1"/>
          </p:cNvSpPr>
          <p:nvPr>
            <p:ph type="body" idx="4294967295"/>
          </p:nvPr>
        </p:nvSpPr>
        <p:spPr>
          <a:xfrm>
            <a:off x="357188" y="1500188"/>
            <a:ext cx="4429125" cy="4535487"/>
          </a:xfrm>
        </p:spPr>
        <p:txBody>
          <a:bodyPr>
            <a:normAutofit/>
          </a:bodyPr>
          <a:lstStyle/>
          <a:p>
            <a:pPr marL="265176" indent="-265176" fontAlgn="auto">
              <a:lnSpc>
                <a:spcPct val="80000"/>
              </a:lnSpc>
              <a:spcAft>
                <a:spcPts val="0"/>
              </a:spcAft>
              <a:buFont typeface="Wingdings 2"/>
              <a:buChar char=""/>
              <a:defRPr/>
            </a:pPr>
            <a:r>
              <a:rPr lang="es-ES" sz="2200" dirty="0">
                <a:latin typeface="+mj-lt"/>
              </a:rPr>
              <a:t>Buscar prestar nuestros servicios mejor que la competencia (diferenciación</a:t>
            </a:r>
            <a:r>
              <a:rPr lang="es-ES" sz="2200" dirty="0" smtClean="0">
                <a:latin typeface="+mj-lt"/>
              </a:rPr>
              <a:t>)</a:t>
            </a:r>
          </a:p>
          <a:p>
            <a:pPr marL="265176" indent="-265176" fontAlgn="auto">
              <a:lnSpc>
                <a:spcPct val="80000"/>
              </a:lnSpc>
              <a:spcAft>
                <a:spcPts val="0"/>
              </a:spcAft>
              <a:buFont typeface="Wingdings 2"/>
              <a:buChar char=""/>
              <a:defRPr/>
            </a:pPr>
            <a:endParaRPr lang="es-ES" sz="2200" dirty="0">
              <a:latin typeface="+mj-lt"/>
            </a:endParaRPr>
          </a:p>
          <a:p>
            <a:pPr marL="265176" indent="-265176" fontAlgn="auto">
              <a:lnSpc>
                <a:spcPct val="80000"/>
              </a:lnSpc>
              <a:spcAft>
                <a:spcPts val="0"/>
              </a:spcAft>
              <a:buFont typeface="Wingdings 2"/>
              <a:buChar char=""/>
              <a:defRPr/>
            </a:pPr>
            <a:r>
              <a:rPr lang="es-ES" sz="2200" dirty="0">
                <a:latin typeface="+mj-lt"/>
              </a:rPr>
              <a:t>Satisfacer una necesidad no satisfecha en el mercado ó </a:t>
            </a:r>
            <a:r>
              <a:rPr lang="es-ES" sz="2200" dirty="0" smtClean="0">
                <a:latin typeface="+mj-lt"/>
              </a:rPr>
              <a:t>mejorarla</a:t>
            </a:r>
          </a:p>
          <a:p>
            <a:pPr marL="265176" indent="-265176" fontAlgn="auto">
              <a:lnSpc>
                <a:spcPct val="80000"/>
              </a:lnSpc>
              <a:spcAft>
                <a:spcPts val="0"/>
              </a:spcAft>
              <a:buFont typeface="Wingdings 2"/>
              <a:buChar char=""/>
              <a:defRPr/>
            </a:pPr>
            <a:endParaRPr lang="es-ES" sz="2200" dirty="0">
              <a:latin typeface="+mj-lt"/>
            </a:endParaRPr>
          </a:p>
          <a:p>
            <a:pPr marL="265176" indent="-265176" fontAlgn="auto">
              <a:lnSpc>
                <a:spcPct val="80000"/>
              </a:lnSpc>
              <a:spcAft>
                <a:spcPts val="0"/>
              </a:spcAft>
              <a:buFont typeface="Wingdings 2"/>
              <a:buChar char=""/>
              <a:defRPr/>
            </a:pPr>
            <a:r>
              <a:rPr lang="es-ES" sz="2200" dirty="0">
                <a:latin typeface="+mj-lt"/>
              </a:rPr>
              <a:t>Ocupar un nicho del </a:t>
            </a:r>
            <a:r>
              <a:rPr lang="es-ES" sz="2200" dirty="0" smtClean="0">
                <a:latin typeface="+mj-lt"/>
              </a:rPr>
              <a:t>mercado</a:t>
            </a:r>
          </a:p>
          <a:p>
            <a:pPr marL="265176" indent="-265176" fontAlgn="auto">
              <a:lnSpc>
                <a:spcPct val="80000"/>
              </a:lnSpc>
              <a:spcAft>
                <a:spcPts val="0"/>
              </a:spcAft>
              <a:buFont typeface="Wingdings 2"/>
              <a:buChar char=""/>
              <a:defRPr/>
            </a:pPr>
            <a:endParaRPr lang="es-ES" sz="2200" dirty="0">
              <a:latin typeface="+mj-lt"/>
            </a:endParaRPr>
          </a:p>
          <a:p>
            <a:pPr marL="265176" indent="-265176" fontAlgn="auto">
              <a:lnSpc>
                <a:spcPct val="80000"/>
              </a:lnSpc>
              <a:spcAft>
                <a:spcPts val="0"/>
              </a:spcAft>
              <a:buFont typeface="Wingdings 2"/>
              <a:buChar char=""/>
              <a:defRPr/>
            </a:pPr>
            <a:r>
              <a:rPr lang="es-ES" sz="2200" dirty="0">
                <a:latin typeface="+mj-lt"/>
              </a:rPr>
              <a:t>Idear una nueva manera de prestar nuestro </a:t>
            </a:r>
            <a:r>
              <a:rPr lang="es-ES" sz="2200" dirty="0" smtClean="0">
                <a:latin typeface="+mj-lt"/>
              </a:rPr>
              <a:t>servicio</a:t>
            </a:r>
            <a:endParaRPr lang="es-ES" sz="2200" dirty="0">
              <a:latin typeface="+mj-lt"/>
            </a:endParaRPr>
          </a:p>
        </p:txBody>
      </p:sp>
      <p:sp>
        <p:nvSpPr>
          <p:cNvPr id="43011" name="4 Rectángulo"/>
          <p:cNvSpPr>
            <a:spLocks noChangeArrowheads="1"/>
          </p:cNvSpPr>
          <p:nvPr/>
        </p:nvSpPr>
        <p:spPr bwMode="auto">
          <a:xfrm>
            <a:off x="5286375" y="6143625"/>
            <a:ext cx="3463925" cy="369888"/>
          </a:xfrm>
          <a:prstGeom prst="rect">
            <a:avLst/>
          </a:prstGeom>
          <a:noFill/>
          <a:ln w="9525">
            <a:noFill/>
            <a:miter lim="800000"/>
            <a:headEnd/>
            <a:tailEnd/>
          </a:ln>
        </p:spPr>
        <p:txBody>
          <a:bodyPr>
            <a:spAutoFit/>
          </a:bodyPr>
          <a:lstStyle/>
          <a:p>
            <a:pPr algn="r"/>
            <a:r>
              <a:rPr lang="es-AR">
                <a:latin typeface="Verdana" pitchFamily="34" charset="0"/>
              </a:rPr>
              <a:t>Silvia M. Sadlovsky</a:t>
            </a: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3" name="Text Box 2"/>
          <p:cNvSpPr txBox="1">
            <a:spLocks noChangeArrowheads="1"/>
          </p:cNvSpPr>
          <p:nvPr/>
        </p:nvSpPr>
        <p:spPr bwMode="auto">
          <a:xfrm>
            <a:off x="6705600" y="6324600"/>
            <a:ext cx="1219200" cy="427038"/>
          </a:xfrm>
          <a:prstGeom prst="rect">
            <a:avLst/>
          </a:prstGeom>
          <a:noFill/>
          <a:ln w="12700">
            <a:noFill/>
            <a:miter lim="800000"/>
            <a:headEnd type="none" w="sm" len="sm"/>
            <a:tailEnd type="none" w="sm" len="sm"/>
          </a:ln>
        </p:spPr>
        <p:txBody>
          <a:bodyPr>
            <a:spAutoFit/>
          </a:bodyPr>
          <a:lstStyle/>
          <a:p>
            <a:pPr eaLnBrk="0" hangingPunct="0">
              <a:spcBef>
                <a:spcPct val="50000"/>
              </a:spcBef>
            </a:pPr>
            <a:endParaRPr lang="en-US" sz="2200" b="1">
              <a:latin typeface="Tahoma" pitchFamily="34" charset="0"/>
            </a:endParaRPr>
          </a:p>
        </p:txBody>
      </p:sp>
      <p:sp>
        <p:nvSpPr>
          <p:cNvPr id="44034" name="Line 4"/>
          <p:cNvSpPr>
            <a:spLocks noChangeShapeType="1"/>
          </p:cNvSpPr>
          <p:nvPr/>
        </p:nvSpPr>
        <p:spPr bwMode="auto">
          <a:xfrm>
            <a:off x="0" y="2286000"/>
            <a:ext cx="0" cy="0"/>
          </a:xfrm>
          <a:prstGeom prst="line">
            <a:avLst/>
          </a:prstGeom>
          <a:noFill/>
          <a:ln w="12700">
            <a:solidFill>
              <a:schemeClr val="tx1"/>
            </a:solidFill>
            <a:round/>
            <a:headEnd/>
            <a:tailEnd/>
          </a:ln>
        </p:spPr>
        <p:txBody>
          <a:bodyPr wrap="none" anchor="ctr"/>
          <a:lstStyle/>
          <a:p>
            <a:endParaRPr lang="es-AR"/>
          </a:p>
        </p:txBody>
      </p:sp>
      <p:sp>
        <p:nvSpPr>
          <p:cNvPr id="44035" name="Text Box 5"/>
          <p:cNvSpPr txBox="1">
            <a:spLocks noChangeArrowheads="1"/>
          </p:cNvSpPr>
          <p:nvPr/>
        </p:nvSpPr>
        <p:spPr bwMode="auto">
          <a:xfrm>
            <a:off x="762000" y="2239963"/>
            <a:ext cx="2819400" cy="427037"/>
          </a:xfrm>
          <a:prstGeom prst="rect">
            <a:avLst/>
          </a:prstGeom>
          <a:noFill/>
          <a:ln w="12700">
            <a:noFill/>
            <a:miter lim="800000"/>
            <a:headEnd/>
            <a:tailEnd/>
          </a:ln>
        </p:spPr>
        <p:txBody>
          <a:bodyPr>
            <a:spAutoFit/>
          </a:bodyPr>
          <a:lstStyle/>
          <a:p>
            <a:pPr algn="ctr" eaLnBrk="0" hangingPunct="0">
              <a:spcBef>
                <a:spcPct val="50000"/>
              </a:spcBef>
            </a:pPr>
            <a:endParaRPr lang="en-US" sz="2200" b="1">
              <a:latin typeface="Tahoma" pitchFamily="34" charset="0"/>
            </a:endParaRPr>
          </a:p>
        </p:txBody>
      </p:sp>
      <p:sp>
        <p:nvSpPr>
          <p:cNvPr id="15365" name="Rectangle 23"/>
          <p:cNvSpPr>
            <a:spLocks noGrp="1" noChangeArrowheads="1"/>
          </p:cNvSpPr>
          <p:nvPr>
            <p:ph type="body" idx="4294967295"/>
          </p:nvPr>
        </p:nvSpPr>
        <p:spPr>
          <a:xfrm>
            <a:off x="714375" y="1285875"/>
            <a:ext cx="8229600" cy="4862513"/>
          </a:xfrm>
        </p:spPr>
        <p:txBody>
          <a:bodyPr>
            <a:normAutofit/>
          </a:bodyPr>
          <a:lstStyle/>
          <a:p>
            <a:pPr marL="0" indent="0" fontAlgn="auto">
              <a:spcAft>
                <a:spcPts val="0"/>
              </a:spcAft>
              <a:buClr>
                <a:srgbClr val="263886"/>
              </a:buClr>
              <a:buSzPct val="150000"/>
              <a:buFontTx/>
              <a:buNone/>
              <a:defRPr/>
            </a:pPr>
            <a:endParaRPr lang="es-AR" sz="2400" dirty="0">
              <a:latin typeface="+mj-lt"/>
            </a:endParaRPr>
          </a:p>
          <a:p>
            <a:pPr marL="0" indent="0" fontAlgn="auto">
              <a:spcAft>
                <a:spcPts val="0"/>
              </a:spcAft>
              <a:buClr>
                <a:srgbClr val="263886"/>
              </a:buClr>
              <a:buSzPct val="150000"/>
              <a:buFont typeface="Wingdings 2"/>
              <a:buNone/>
              <a:defRPr/>
            </a:pPr>
            <a:r>
              <a:rPr lang="es-AR" sz="2400" dirty="0">
                <a:latin typeface="+mj-lt"/>
              </a:rPr>
              <a:t>Las entrevistas que mantenemos con clientes son oportunidades únicas para detectar oportunidades y necesidades insatisfechas.</a:t>
            </a:r>
            <a:endParaRPr lang="es-ES" sz="2400" dirty="0">
              <a:latin typeface="+mj-lt"/>
            </a:endParaRPr>
          </a:p>
        </p:txBody>
      </p:sp>
      <p:sp>
        <p:nvSpPr>
          <p:cNvPr id="15371" name="Rectangle 11"/>
          <p:cNvSpPr>
            <a:spLocks noChangeArrowheads="1"/>
          </p:cNvSpPr>
          <p:nvPr/>
        </p:nvSpPr>
        <p:spPr bwMode="auto">
          <a:xfrm>
            <a:off x="500063" y="714375"/>
            <a:ext cx="5573712" cy="646113"/>
          </a:xfrm>
          <a:prstGeom prst="rect">
            <a:avLst/>
          </a:prstGeom>
          <a:noFill/>
          <a:ln w="9525">
            <a:noFill/>
            <a:miter lim="800000"/>
            <a:headEnd/>
            <a:tailEnd/>
          </a:ln>
          <a:effectLst/>
        </p:spPr>
        <p:txBody>
          <a:bodyPr wrap="none">
            <a:spAutoFit/>
          </a:bodyPr>
          <a:lstStyle/>
          <a:p>
            <a:pPr fontAlgn="auto">
              <a:spcBef>
                <a:spcPts val="0"/>
              </a:spcBef>
              <a:spcAft>
                <a:spcPts val="0"/>
              </a:spcAft>
              <a:defRPr/>
            </a:pPr>
            <a:r>
              <a:rPr lang="es-AR" sz="3600" b="1" dirty="0">
                <a:solidFill>
                  <a:srgbClr val="FF0000"/>
                </a:solidFill>
                <a:effectLst>
                  <a:outerShdw blurRad="53975" dist="22860" dir="5400000" algn="tl" rotWithShape="0">
                    <a:srgbClr val="000000">
                      <a:alpha val="55000"/>
                    </a:srgbClr>
                  </a:outerShdw>
                </a:effectLst>
                <a:latin typeface="+mj-lt"/>
                <a:ea typeface="+mj-ea"/>
                <a:cs typeface="+mj-cs"/>
              </a:rPr>
              <a:t>¿Sabemos escuchar?</a:t>
            </a:r>
            <a:endParaRPr lang="es-ES" sz="3600" b="1" dirty="0">
              <a:solidFill>
                <a:srgbClr val="FF0000"/>
              </a:solidFill>
              <a:effectLst>
                <a:outerShdw blurRad="53975" dist="22860" dir="5400000" algn="tl" rotWithShape="0">
                  <a:srgbClr val="000000">
                    <a:alpha val="55000"/>
                  </a:srgbClr>
                </a:outerShdw>
              </a:effectLst>
              <a:latin typeface="+mj-lt"/>
              <a:ea typeface="+mj-ea"/>
              <a:cs typeface="+mj-cs"/>
            </a:endParaRPr>
          </a:p>
        </p:txBody>
      </p:sp>
      <p:pic>
        <p:nvPicPr>
          <p:cNvPr id="15372" name="Picture 12" descr="MP900399215[1]"/>
          <p:cNvPicPr>
            <a:picLocks noChangeAspect="1" noChangeArrowheads="1"/>
          </p:cNvPicPr>
          <p:nvPr/>
        </p:nvPicPr>
        <p:blipFill>
          <a:blip r:embed="rId3"/>
          <a:srcRect/>
          <a:stretch>
            <a:fillRect/>
          </a:stretch>
        </p:blipFill>
        <p:spPr bwMode="auto">
          <a:xfrm>
            <a:off x="5500694" y="2571744"/>
            <a:ext cx="3376612" cy="3376612"/>
          </a:xfrm>
          <a:prstGeom prst="rect">
            <a:avLst/>
          </a:prstGeom>
          <a:ln>
            <a:noFill/>
          </a:ln>
          <a:effectLst>
            <a:softEdge rad="112500"/>
          </a:effectLst>
        </p:spPr>
      </p:pic>
      <p:sp>
        <p:nvSpPr>
          <p:cNvPr id="15374" name="Rectangle 14"/>
          <p:cNvSpPr>
            <a:spLocks noChangeArrowheads="1"/>
          </p:cNvSpPr>
          <p:nvPr/>
        </p:nvSpPr>
        <p:spPr bwMode="auto">
          <a:xfrm>
            <a:off x="1428750" y="3000375"/>
            <a:ext cx="4572000" cy="2862263"/>
          </a:xfrm>
          <a:prstGeom prst="rect">
            <a:avLst/>
          </a:prstGeom>
          <a:noFill/>
          <a:ln w="9525">
            <a:noFill/>
            <a:miter lim="800000"/>
            <a:headEnd/>
            <a:tailEnd/>
          </a:ln>
          <a:effectLst/>
        </p:spPr>
        <p:txBody>
          <a:bodyPr>
            <a:spAutoFit/>
          </a:bodyPr>
          <a:lstStyle/>
          <a:p>
            <a:pPr fontAlgn="auto">
              <a:spcBef>
                <a:spcPts val="0"/>
              </a:spcBef>
              <a:spcAft>
                <a:spcPts val="0"/>
              </a:spcAft>
              <a:defRPr/>
            </a:pPr>
            <a:endParaRPr lang="es-AR" sz="2000" dirty="0">
              <a:solidFill>
                <a:srgbClr val="000066"/>
              </a:solidFill>
              <a:latin typeface="+mj-lt"/>
            </a:endParaRPr>
          </a:p>
          <a:p>
            <a:pPr fontAlgn="auto">
              <a:spcBef>
                <a:spcPts val="0"/>
              </a:spcBef>
              <a:spcAft>
                <a:spcPts val="0"/>
              </a:spcAft>
              <a:defRPr/>
            </a:pPr>
            <a:r>
              <a:rPr lang="es-AR" sz="2000" dirty="0">
                <a:latin typeface="+mj-lt"/>
              </a:rPr>
              <a:t>Para ello debemos entrenarnos en la “escucha”: entendida como un proceso en el que nos abrimos para captar aquello que nos es comunicado.</a:t>
            </a:r>
          </a:p>
          <a:p>
            <a:pPr fontAlgn="auto">
              <a:spcBef>
                <a:spcPts val="0"/>
              </a:spcBef>
              <a:spcAft>
                <a:spcPts val="0"/>
              </a:spcAft>
              <a:defRPr/>
            </a:pPr>
            <a:endParaRPr lang="es-AR" sz="2000" dirty="0">
              <a:latin typeface="+mj-lt"/>
            </a:endParaRPr>
          </a:p>
          <a:p>
            <a:pPr fontAlgn="auto">
              <a:spcBef>
                <a:spcPts val="0"/>
              </a:spcBef>
              <a:spcAft>
                <a:spcPts val="0"/>
              </a:spcAft>
              <a:defRPr/>
            </a:pPr>
            <a:r>
              <a:rPr lang="es-AR" sz="2000" dirty="0">
                <a:latin typeface="+mj-lt"/>
              </a:rPr>
              <a:t> Es importante practicar la observación.</a:t>
            </a:r>
          </a:p>
        </p:txBody>
      </p:sp>
      <p:sp>
        <p:nvSpPr>
          <p:cNvPr id="44040" name="9 Rectángulo"/>
          <p:cNvSpPr>
            <a:spLocks noChangeArrowheads="1"/>
          </p:cNvSpPr>
          <p:nvPr/>
        </p:nvSpPr>
        <p:spPr bwMode="auto">
          <a:xfrm>
            <a:off x="5286375" y="6143625"/>
            <a:ext cx="3463925" cy="369888"/>
          </a:xfrm>
          <a:prstGeom prst="rect">
            <a:avLst/>
          </a:prstGeom>
          <a:noFill/>
          <a:ln w="9525">
            <a:noFill/>
            <a:miter lim="800000"/>
            <a:headEnd/>
            <a:tailEnd/>
          </a:ln>
        </p:spPr>
        <p:txBody>
          <a:bodyPr>
            <a:spAutoFit/>
          </a:bodyPr>
          <a:lstStyle/>
          <a:p>
            <a:pPr algn="r"/>
            <a:r>
              <a:rPr lang="es-AR">
                <a:latin typeface="Verdana" pitchFamily="34" charset="0"/>
              </a:rPr>
              <a:t>Silvia M. Sadlovsky</a:t>
            </a: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1" name="Text Box 2"/>
          <p:cNvSpPr txBox="1">
            <a:spLocks noChangeArrowheads="1"/>
          </p:cNvSpPr>
          <p:nvPr/>
        </p:nvSpPr>
        <p:spPr bwMode="auto">
          <a:xfrm>
            <a:off x="6705600" y="6324600"/>
            <a:ext cx="1219200" cy="427038"/>
          </a:xfrm>
          <a:prstGeom prst="rect">
            <a:avLst/>
          </a:prstGeom>
          <a:noFill/>
          <a:ln w="12700">
            <a:noFill/>
            <a:miter lim="800000"/>
            <a:headEnd type="none" w="sm" len="sm"/>
            <a:tailEnd type="none" w="sm" len="sm"/>
          </a:ln>
        </p:spPr>
        <p:txBody>
          <a:bodyPr>
            <a:spAutoFit/>
          </a:bodyPr>
          <a:lstStyle/>
          <a:p>
            <a:pPr eaLnBrk="0" hangingPunct="0">
              <a:spcBef>
                <a:spcPct val="50000"/>
              </a:spcBef>
            </a:pPr>
            <a:endParaRPr lang="en-US" sz="2200" b="1">
              <a:latin typeface="Tahoma" pitchFamily="34" charset="0"/>
            </a:endParaRPr>
          </a:p>
        </p:txBody>
      </p:sp>
      <p:sp>
        <p:nvSpPr>
          <p:cNvPr id="46082" name="Line 4"/>
          <p:cNvSpPr>
            <a:spLocks noChangeShapeType="1"/>
          </p:cNvSpPr>
          <p:nvPr/>
        </p:nvSpPr>
        <p:spPr bwMode="auto">
          <a:xfrm>
            <a:off x="0" y="2286000"/>
            <a:ext cx="0" cy="0"/>
          </a:xfrm>
          <a:prstGeom prst="line">
            <a:avLst/>
          </a:prstGeom>
          <a:noFill/>
          <a:ln w="12700">
            <a:solidFill>
              <a:schemeClr val="tx1"/>
            </a:solidFill>
            <a:round/>
            <a:headEnd/>
            <a:tailEnd/>
          </a:ln>
        </p:spPr>
        <p:txBody>
          <a:bodyPr wrap="none" anchor="ctr"/>
          <a:lstStyle/>
          <a:p>
            <a:endParaRPr lang="es-AR"/>
          </a:p>
        </p:txBody>
      </p:sp>
      <p:sp>
        <p:nvSpPr>
          <p:cNvPr id="46083" name="Text Box 5"/>
          <p:cNvSpPr txBox="1">
            <a:spLocks noChangeArrowheads="1"/>
          </p:cNvSpPr>
          <p:nvPr/>
        </p:nvSpPr>
        <p:spPr bwMode="auto">
          <a:xfrm>
            <a:off x="762000" y="2239963"/>
            <a:ext cx="2819400" cy="427037"/>
          </a:xfrm>
          <a:prstGeom prst="rect">
            <a:avLst/>
          </a:prstGeom>
          <a:noFill/>
          <a:ln w="12700">
            <a:noFill/>
            <a:miter lim="800000"/>
            <a:headEnd/>
            <a:tailEnd/>
          </a:ln>
        </p:spPr>
        <p:txBody>
          <a:bodyPr>
            <a:spAutoFit/>
          </a:bodyPr>
          <a:lstStyle/>
          <a:p>
            <a:pPr algn="ctr" eaLnBrk="0" hangingPunct="0">
              <a:spcBef>
                <a:spcPct val="50000"/>
              </a:spcBef>
            </a:pPr>
            <a:endParaRPr lang="en-US" sz="2200" b="1">
              <a:latin typeface="Tahoma" pitchFamily="34" charset="0"/>
            </a:endParaRPr>
          </a:p>
        </p:txBody>
      </p:sp>
      <p:sp>
        <p:nvSpPr>
          <p:cNvPr id="15365" name="Rectangle 23"/>
          <p:cNvSpPr>
            <a:spLocks noGrp="1" noChangeArrowheads="1"/>
          </p:cNvSpPr>
          <p:nvPr>
            <p:ph type="body" idx="4294967295"/>
          </p:nvPr>
        </p:nvSpPr>
        <p:spPr>
          <a:xfrm>
            <a:off x="500063" y="1143000"/>
            <a:ext cx="8229600" cy="4862513"/>
          </a:xfrm>
        </p:spPr>
        <p:txBody>
          <a:bodyPr>
            <a:normAutofit/>
          </a:bodyPr>
          <a:lstStyle/>
          <a:p>
            <a:pPr marL="0" indent="0" fontAlgn="auto">
              <a:spcAft>
                <a:spcPts val="0"/>
              </a:spcAft>
              <a:buClr>
                <a:srgbClr val="263886"/>
              </a:buClr>
              <a:buSzPct val="150000"/>
              <a:buFont typeface="Wingdings" pitchFamily="2" charset="2"/>
              <a:buChar char="Ø"/>
              <a:defRPr/>
            </a:pPr>
            <a:endParaRPr lang="es-AR" sz="2200" dirty="0">
              <a:latin typeface="+mj-lt"/>
            </a:endParaRPr>
          </a:p>
          <a:p>
            <a:pPr marL="0" indent="0" fontAlgn="auto">
              <a:spcAft>
                <a:spcPts val="0"/>
              </a:spcAft>
              <a:buClr>
                <a:srgbClr val="263886"/>
              </a:buClr>
              <a:buSzPct val="150000"/>
              <a:buFont typeface="Wingdings 2"/>
              <a:buNone/>
              <a:defRPr/>
            </a:pPr>
            <a:r>
              <a:rPr lang="es-AR" sz="2200" dirty="0">
                <a:latin typeface="+mj-lt"/>
              </a:rPr>
              <a:t>Muchas veces el cliente cree conocer sus necesidades.</a:t>
            </a:r>
            <a:endParaRPr lang="es-ES" sz="2200" dirty="0">
              <a:latin typeface="+mj-lt"/>
            </a:endParaRPr>
          </a:p>
        </p:txBody>
      </p:sp>
      <p:sp>
        <p:nvSpPr>
          <p:cNvPr id="16395" name="Rectangle 11"/>
          <p:cNvSpPr>
            <a:spLocks noChangeArrowheads="1"/>
          </p:cNvSpPr>
          <p:nvPr/>
        </p:nvSpPr>
        <p:spPr bwMode="auto">
          <a:xfrm>
            <a:off x="428625" y="642938"/>
            <a:ext cx="5842000" cy="646112"/>
          </a:xfrm>
          <a:prstGeom prst="rect">
            <a:avLst/>
          </a:prstGeom>
          <a:noFill/>
          <a:ln w="9525">
            <a:noFill/>
            <a:miter lim="800000"/>
            <a:headEnd/>
            <a:tailEnd/>
          </a:ln>
          <a:effectLst/>
        </p:spPr>
        <p:txBody>
          <a:bodyPr wrap="none">
            <a:spAutoFit/>
          </a:bodyPr>
          <a:lstStyle/>
          <a:p>
            <a:pPr fontAlgn="auto">
              <a:spcBef>
                <a:spcPts val="0"/>
              </a:spcBef>
              <a:spcAft>
                <a:spcPts val="0"/>
              </a:spcAft>
              <a:defRPr/>
            </a:pPr>
            <a:r>
              <a:rPr lang="es-AR" sz="3600" b="1" dirty="0">
                <a:solidFill>
                  <a:srgbClr val="FF0000"/>
                </a:solidFill>
                <a:effectLst>
                  <a:outerShdw blurRad="53975" dist="22860" dir="5400000" algn="tl" rotWithShape="0">
                    <a:srgbClr val="000000">
                      <a:alpha val="55000"/>
                    </a:srgbClr>
                  </a:outerShdw>
                </a:effectLst>
                <a:latin typeface="+mj-lt"/>
                <a:ea typeface="+mj-ea"/>
                <a:cs typeface="+mj-cs"/>
              </a:rPr>
              <a:t>¿Sabemos preguntar?</a:t>
            </a:r>
          </a:p>
        </p:txBody>
      </p:sp>
      <p:pic>
        <p:nvPicPr>
          <p:cNvPr id="46086" name="Picture 12" descr="MC900311778[1]"/>
          <p:cNvPicPr>
            <a:picLocks noChangeAspect="1" noChangeArrowheads="1"/>
          </p:cNvPicPr>
          <p:nvPr/>
        </p:nvPicPr>
        <p:blipFill>
          <a:blip r:embed="rId3"/>
          <a:srcRect/>
          <a:stretch>
            <a:fillRect/>
          </a:stretch>
        </p:blipFill>
        <p:spPr bwMode="auto">
          <a:xfrm>
            <a:off x="6804025" y="2565400"/>
            <a:ext cx="2071688" cy="3086100"/>
          </a:xfrm>
          <a:prstGeom prst="rect">
            <a:avLst/>
          </a:prstGeom>
          <a:noFill/>
          <a:ln w="9525">
            <a:noFill/>
            <a:miter lim="800000"/>
            <a:headEnd/>
            <a:tailEnd/>
          </a:ln>
        </p:spPr>
      </p:pic>
      <p:sp>
        <p:nvSpPr>
          <p:cNvPr id="16397" name="Rectangle 13"/>
          <p:cNvSpPr>
            <a:spLocks noChangeArrowheads="1"/>
          </p:cNvSpPr>
          <p:nvPr/>
        </p:nvSpPr>
        <p:spPr bwMode="auto">
          <a:xfrm>
            <a:off x="571500" y="2500313"/>
            <a:ext cx="6048375" cy="3478212"/>
          </a:xfrm>
          <a:prstGeom prst="rect">
            <a:avLst/>
          </a:prstGeom>
          <a:noFill/>
          <a:ln w="9525">
            <a:noFill/>
            <a:miter lim="800000"/>
            <a:headEnd/>
            <a:tailEnd/>
          </a:ln>
          <a:effectLst/>
        </p:spPr>
        <p:txBody>
          <a:bodyPr>
            <a:spAutoFit/>
          </a:bodyPr>
          <a:lstStyle/>
          <a:p>
            <a:pPr fontAlgn="auto">
              <a:spcBef>
                <a:spcPts val="0"/>
              </a:spcBef>
              <a:spcAft>
                <a:spcPts val="0"/>
              </a:spcAft>
              <a:defRPr/>
            </a:pPr>
            <a:r>
              <a:rPr lang="es-AR" sz="2000" dirty="0">
                <a:latin typeface="+mj-lt"/>
              </a:rPr>
              <a:t>Sin embargo, si comenzamos a profundizar en la problemática que nos plantea podemos llegar a la conclusión de que hay necesidades “ocultas” o que requieren de un proceso más profundo para ser detectadas.</a:t>
            </a:r>
          </a:p>
          <a:p>
            <a:pPr fontAlgn="auto">
              <a:spcBef>
                <a:spcPts val="0"/>
              </a:spcBef>
              <a:spcAft>
                <a:spcPts val="0"/>
              </a:spcAft>
              <a:defRPr/>
            </a:pPr>
            <a:endParaRPr lang="es-AR" sz="2000" dirty="0">
              <a:latin typeface="+mj-lt"/>
            </a:endParaRPr>
          </a:p>
          <a:p>
            <a:pPr fontAlgn="auto">
              <a:spcBef>
                <a:spcPts val="0"/>
              </a:spcBef>
              <a:spcAft>
                <a:spcPts val="0"/>
              </a:spcAft>
              <a:defRPr/>
            </a:pPr>
            <a:r>
              <a:rPr lang="es-AR" sz="2000" dirty="0">
                <a:latin typeface="+mj-lt"/>
              </a:rPr>
              <a:t>Por ello es importante utilizar la pregunta en forma efectiva para conocer en forma detallada las necesidades reales y saber si debemos introducir mejoras en nuestros servicios.</a:t>
            </a:r>
          </a:p>
        </p:txBody>
      </p:sp>
      <p:sp>
        <p:nvSpPr>
          <p:cNvPr id="46088" name="9 Rectángulo"/>
          <p:cNvSpPr>
            <a:spLocks noChangeArrowheads="1"/>
          </p:cNvSpPr>
          <p:nvPr/>
        </p:nvSpPr>
        <p:spPr bwMode="auto">
          <a:xfrm>
            <a:off x="5286375" y="6143625"/>
            <a:ext cx="3463925" cy="369888"/>
          </a:xfrm>
          <a:prstGeom prst="rect">
            <a:avLst/>
          </a:prstGeom>
          <a:noFill/>
          <a:ln w="9525">
            <a:noFill/>
            <a:miter lim="800000"/>
            <a:headEnd/>
            <a:tailEnd/>
          </a:ln>
        </p:spPr>
        <p:txBody>
          <a:bodyPr>
            <a:spAutoFit/>
          </a:bodyPr>
          <a:lstStyle/>
          <a:p>
            <a:pPr algn="r"/>
            <a:r>
              <a:rPr lang="es-AR">
                <a:latin typeface="Verdana" pitchFamily="34" charset="0"/>
              </a:rPr>
              <a:t>Silvia M. Sadlovsky</a:t>
            </a: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3" name="Rectangle 14"/>
          <p:cNvSpPr>
            <a:spLocks noChangeArrowheads="1"/>
          </p:cNvSpPr>
          <p:nvPr/>
        </p:nvSpPr>
        <p:spPr bwMode="auto">
          <a:xfrm>
            <a:off x="285750" y="1571625"/>
            <a:ext cx="8496300" cy="4524375"/>
          </a:xfrm>
          <a:prstGeom prst="rect">
            <a:avLst/>
          </a:prstGeom>
          <a:noFill/>
          <a:ln w="9525">
            <a:noFill/>
            <a:miter lim="800000"/>
            <a:headEnd/>
            <a:tailEnd/>
          </a:ln>
        </p:spPr>
        <p:txBody>
          <a:bodyPr/>
          <a:lstStyle/>
          <a:p>
            <a:pPr marL="342900" indent="-342900" fontAlgn="auto">
              <a:spcBef>
                <a:spcPct val="20000"/>
              </a:spcBef>
              <a:spcAft>
                <a:spcPts val="0"/>
              </a:spcAft>
              <a:buClr>
                <a:srgbClr val="301E70"/>
              </a:buClr>
              <a:buSzPct val="120000"/>
              <a:buFont typeface="Wingdings" pitchFamily="2" charset="2"/>
              <a:buNone/>
              <a:defRPr/>
            </a:pPr>
            <a:r>
              <a:rPr lang="es-AR" sz="1600" dirty="0">
                <a:latin typeface="+mj-lt"/>
              </a:rPr>
              <a:t>	Acciones </a:t>
            </a:r>
            <a:r>
              <a:rPr lang="es-AR" sz="1600" dirty="0">
                <a:latin typeface="+mj-lt"/>
              </a:rPr>
              <a:t>propuestas para orientar al gestión hacia una cultura emprendedora:</a:t>
            </a:r>
          </a:p>
          <a:p>
            <a:pPr marL="342900" indent="-342900" fontAlgn="auto">
              <a:spcBef>
                <a:spcPct val="20000"/>
              </a:spcBef>
              <a:spcAft>
                <a:spcPts val="0"/>
              </a:spcAft>
              <a:buClr>
                <a:srgbClr val="FF0000"/>
              </a:buClr>
              <a:buSzPct val="120000"/>
              <a:buFont typeface="Wingdings" pitchFamily="2" charset="2"/>
              <a:buChar char="ü"/>
              <a:defRPr/>
            </a:pPr>
            <a:r>
              <a:rPr lang="es-AR" sz="1600" dirty="0">
                <a:latin typeface="+mj-lt"/>
              </a:rPr>
              <a:t>Plantear formas de trabajo en equipo, con delegación de funciones y definición de roles</a:t>
            </a:r>
          </a:p>
          <a:p>
            <a:pPr marL="342900" indent="-342900" fontAlgn="auto">
              <a:spcBef>
                <a:spcPct val="20000"/>
              </a:spcBef>
              <a:spcAft>
                <a:spcPts val="0"/>
              </a:spcAft>
              <a:buClr>
                <a:srgbClr val="FF0000"/>
              </a:buClr>
              <a:buSzPct val="120000"/>
              <a:buFont typeface="Wingdings" pitchFamily="2" charset="2"/>
              <a:buChar char="ü"/>
              <a:defRPr/>
            </a:pPr>
            <a:r>
              <a:rPr lang="es-AR" sz="1600" dirty="0">
                <a:latin typeface="+mj-lt"/>
              </a:rPr>
              <a:t>Evaluar al necesidad de capacitar al personal.</a:t>
            </a:r>
          </a:p>
          <a:p>
            <a:pPr marL="342900" indent="-342900" fontAlgn="auto">
              <a:spcBef>
                <a:spcPct val="20000"/>
              </a:spcBef>
              <a:spcAft>
                <a:spcPts val="0"/>
              </a:spcAft>
              <a:buClr>
                <a:srgbClr val="FF0000"/>
              </a:buClr>
              <a:buSzPct val="120000"/>
              <a:buFont typeface="Wingdings" pitchFamily="2" charset="2"/>
              <a:buChar char="ü"/>
              <a:defRPr/>
            </a:pPr>
            <a:r>
              <a:rPr lang="es-AR" sz="1600" dirty="0">
                <a:latin typeface="+mj-lt"/>
              </a:rPr>
              <a:t>Desarrollar </a:t>
            </a:r>
            <a:r>
              <a:rPr lang="es-AR" sz="1600" dirty="0">
                <a:latin typeface="+mj-lt"/>
              </a:rPr>
              <a:t> estructuras flexibles </a:t>
            </a:r>
            <a:r>
              <a:rPr lang="es-AR" sz="1600" dirty="0">
                <a:latin typeface="+mj-lt"/>
              </a:rPr>
              <a:t>y colaborativas basadas en la confianza y en el compromiso.</a:t>
            </a:r>
          </a:p>
          <a:p>
            <a:pPr marL="342900" indent="-342900" fontAlgn="auto">
              <a:spcBef>
                <a:spcPct val="20000"/>
              </a:spcBef>
              <a:spcAft>
                <a:spcPts val="0"/>
              </a:spcAft>
              <a:buClr>
                <a:srgbClr val="FF0000"/>
              </a:buClr>
              <a:buSzPct val="120000"/>
              <a:buFont typeface="Wingdings" pitchFamily="2" charset="2"/>
              <a:buChar char="ü"/>
              <a:defRPr/>
            </a:pPr>
            <a:r>
              <a:rPr lang="es-AR" sz="1600" dirty="0">
                <a:latin typeface="+mj-lt"/>
              </a:rPr>
              <a:t>Elección adecuada de socios y colaboradores.</a:t>
            </a:r>
          </a:p>
          <a:p>
            <a:pPr marL="342900" indent="-342900" fontAlgn="auto">
              <a:spcBef>
                <a:spcPct val="20000"/>
              </a:spcBef>
              <a:spcAft>
                <a:spcPts val="0"/>
              </a:spcAft>
              <a:buClr>
                <a:srgbClr val="FF0000"/>
              </a:buClr>
              <a:buSzPct val="120000"/>
              <a:buFont typeface="Wingdings" pitchFamily="2" charset="2"/>
              <a:buChar char="ü"/>
              <a:defRPr/>
            </a:pPr>
            <a:r>
              <a:rPr lang="es-AR" sz="1600" dirty="0">
                <a:latin typeface="+mj-lt"/>
              </a:rPr>
              <a:t>Practicar la comunicación permanente . Periodicidad de reuniones con los socios y con el personal. </a:t>
            </a:r>
          </a:p>
          <a:p>
            <a:pPr marL="342900" indent="-342900" fontAlgn="auto">
              <a:spcBef>
                <a:spcPct val="20000"/>
              </a:spcBef>
              <a:spcAft>
                <a:spcPts val="0"/>
              </a:spcAft>
              <a:buClr>
                <a:srgbClr val="FF0000"/>
              </a:buClr>
              <a:buSzPct val="120000"/>
              <a:buFont typeface="Wingdings" pitchFamily="2" charset="2"/>
              <a:buChar char="ü"/>
              <a:defRPr/>
            </a:pPr>
            <a:r>
              <a:rPr lang="es-AR" sz="1600" dirty="0">
                <a:latin typeface="+mj-lt"/>
              </a:rPr>
              <a:t>Practicar la </a:t>
            </a:r>
            <a:r>
              <a:rPr lang="es-AR" sz="1600" dirty="0" err="1">
                <a:latin typeface="+mj-lt"/>
              </a:rPr>
              <a:t>gustometria</a:t>
            </a:r>
            <a:r>
              <a:rPr lang="es-AR" sz="1600" dirty="0">
                <a:latin typeface="+mj-lt"/>
              </a:rPr>
              <a:t> </a:t>
            </a:r>
          </a:p>
          <a:p>
            <a:pPr marL="342900" indent="-342900" fontAlgn="auto">
              <a:spcBef>
                <a:spcPct val="20000"/>
              </a:spcBef>
              <a:spcAft>
                <a:spcPts val="0"/>
              </a:spcAft>
              <a:buClr>
                <a:srgbClr val="FF0000"/>
              </a:buClr>
              <a:buSzPct val="120000"/>
              <a:buFont typeface="Wingdings" pitchFamily="2" charset="2"/>
              <a:buChar char="ü"/>
              <a:defRPr/>
            </a:pPr>
            <a:r>
              <a:rPr lang="es-AR" sz="1600" dirty="0">
                <a:latin typeface="+mj-lt"/>
              </a:rPr>
              <a:t>Evaluar la reactivación de clientes</a:t>
            </a:r>
          </a:p>
          <a:p>
            <a:pPr marL="342900" indent="-342900" fontAlgn="auto">
              <a:spcBef>
                <a:spcPct val="20000"/>
              </a:spcBef>
              <a:spcAft>
                <a:spcPts val="0"/>
              </a:spcAft>
              <a:buClr>
                <a:srgbClr val="FF0000"/>
              </a:buClr>
              <a:buSzPct val="120000"/>
              <a:buFont typeface="Wingdings" pitchFamily="2" charset="2"/>
              <a:buChar char="ü"/>
              <a:defRPr/>
            </a:pPr>
            <a:r>
              <a:rPr lang="es-AR" sz="1600" dirty="0">
                <a:latin typeface="+mj-lt"/>
              </a:rPr>
              <a:t>Hacer relaciones públicas (redes, desayunos, cámaras, cóctel..) </a:t>
            </a:r>
          </a:p>
          <a:p>
            <a:pPr marL="342900" indent="-342900" fontAlgn="auto">
              <a:spcBef>
                <a:spcPct val="20000"/>
              </a:spcBef>
              <a:spcAft>
                <a:spcPts val="0"/>
              </a:spcAft>
              <a:buClr>
                <a:srgbClr val="FF0000"/>
              </a:buClr>
              <a:buSzPct val="120000"/>
              <a:buFont typeface="Wingdings" pitchFamily="2" charset="2"/>
              <a:buChar char="ü"/>
              <a:defRPr/>
            </a:pPr>
            <a:r>
              <a:rPr lang="es-AR" sz="1600" dirty="0">
                <a:latin typeface="+mj-lt"/>
              </a:rPr>
              <a:t>Incorporar herramientas de Marketing (publicidad, </a:t>
            </a:r>
            <a:r>
              <a:rPr lang="es-AR" sz="1600" dirty="0" err="1">
                <a:latin typeface="+mj-lt"/>
              </a:rPr>
              <a:t>mailing</a:t>
            </a:r>
            <a:r>
              <a:rPr lang="es-AR" sz="1600" dirty="0">
                <a:latin typeface="+mj-lt"/>
              </a:rPr>
              <a:t>, </a:t>
            </a:r>
            <a:r>
              <a:rPr lang="es-AR" sz="1600" dirty="0" err="1">
                <a:latin typeface="+mj-lt"/>
              </a:rPr>
              <a:t>etc</a:t>
            </a:r>
            <a:r>
              <a:rPr lang="es-AR" sz="1600" dirty="0">
                <a:latin typeface="+mj-lt"/>
              </a:rPr>
              <a:t>)</a:t>
            </a:r>
          </a:p>
          <a:p>
            <a:pPr marL="342900" indent="-342900" fontAlgn="auto">
              <a:spcBef>
                <a:spcPct val="20000"/>
              </a:spcBef>
              <a:spcAft>
                <a:spcPts val="0"/>
              </a:spcAft>
              <a:buClr>
                <a:srgbClr val="FF0000"/>
              </a:buClr>
              <a:buSzPct val="120000"/>
              <a:buFont typeface="Wingdings" pitchFamily="2" charset="2"/>
              <a:buChar char="ü"/>
              <a:defRPr/>
            </a:pPr>
            <a:r>
              <a:rPr lang="es-AR" sz="1600" dirty="0">
                <a:latin typeface="+mj-lt"/>
              </a:rPr>
              <a:t>Participar en las redes sociales </a:t>
            </a:r>
            <a:r>
              <a:rPr lang="es-AR" sz="1600" dirty="0">
                <a:latin typeface="+mj-lt"/>
              </a:rPr>
              <a:t>  </a:t>
            </a:r>
            <a:endParaRPr lang="es-AR" sz="1600" dirty="0">
              <a:latin typeface="+mj-lt"/>
            </a:endParaRPr>
          </a:p>
        </p:txBody>
      </p:sp>
      <p:sp>
        <p:nvSpPr>
          <p:cNvPr id="97285" name="Rectangle 5"/>
          <p:cNvSpPr>
            <a:spLocks noChangeArrowheads="1"/>
          </p:cNvSpPr>
          <p:nvPr/>
        </p:nvSpPr>
        <p:spPr bwMode="auto">
          <a:xfrm>
            <a:off x="179388" y="260350"/>
            <a:ext cx="7250112" cy="1108075"/>
          </a:xfrm>
          <a:prstGeom prst="rect">
            <a:avLst/>
          </a:prstGeom>
          <a:noFill/>
          <a:ln w="9525">
            <a:noFill/>
            <a:miter lim="800000"/>
            <a:headEnd/>
            <a:tailEnd/>
          </a:ln>
          <a:effectLst/>
        </p:spPr>
        <p:txBody>
          <a:bodyPr>
            <a:spAutoFit/>
          </a:bodyPr>
          <a:lstStyle/>
          <a:p>
            <a:pPr fontAlgn="auto">
              <a:spcBef>
                <a:spcPts val="0"/>
              </a:spcBef>
              <a:spcAft>
                <a:spcPts val="0"/>
              </a:spcAft>
              <a:defRPr/>
            </a:pPr>
            <a:r>
              <a:rPr lang="es-AR" sz="3300" b="1" dirty="0">
                <a:solidFill>
                  <a:srgbClr val="FF0000"/>
                </a:solidFill>
                <a:effectLst>
                  <a:outerShdw blurRad="53975" dist="22860" dir="5400000" algn="tl" rotWithShape="0">
                    <a:srgbClr val="000000">
                      <a:alpha val="55000"/>
                    </a:srgbClr>
                  </a:outerShdw>
                </a:effectLst>
                <a:latin typeface="+mj-lt"/>
                <a:ea typeface="+mj-ea"/>
                <a:cs typeface="+mj-cs"/>
              </a:rPr>
              <a:t>El profesional como promotor de emprendimientos</a:t>
            </a:r>
            <a:endParaRPr lang="es-ES" sz="3300" b="1" dirty="0">
              <a:solidFill>
                <a:srgbClr val="FF0000"/>
              </a:solidFill>
              <a:effectLst>
                <a:outerShdw blurRad="53975" dist="22860" dir="5400000" algn="tl" rotWithShape="0">
                  <a:srgbClr val="000000">
                    <a:alpha val="55000"/>
                  </a:srgbClr>
                </a:outerShdw>
              </a:effectLst>
              <a:latin typeface="+mj-lt"/>
              <a:ea typeface="+mj-ea"/>
              <a:cs typeface="+mj-cs"/>
            </a:endParaRPr>
          </a:p>
        </p:txBody>
      </p:sp>
      <p:sp>
        <p:nvSpPr>
          <p:cNvPr id="48131" name="4 Rectángulo"/>
          <p:cNvSpPr>
            <a:spLocks noChangeArrowheads="1"/>
          </p:cNvSpPr>
          <p:nvPr/>
        </p:nvSpPr>
        <p:spPr bwMode="auto">
          <a:xfrm>
            <a:off x="5286375" y="6143625"/>
            <a:ext cx="3463925" cy="369888"/>
          </a:xfrm>
          <a:prstGeom prst="rect">
            <a:avLst/>
          </a:prstGeom>
          <a:noFill/>
          <a:ln w="9525">
            <a:noFill/>
            <a:miter lim="800000"/>
            <a:headEnd/>
            <a:tailEnd/>
          </a:ln>
        </p:spPr>
        <p:txBody>
          <a:bodyPr>
            <a:spAutoFit/>
          </a:bodyPr>
          <a:lstStyle/>
          <a:p>
            <a:pPr algn="r"/>
            <a:r>
              <a:rPr lang="es-AR">
                <a:latin typeface="Verdana" pitchFamily="34" charset="0"/>
              </a:rPr>
              <a:t>Silvia M. Sadlovsky</a:t>
            </a: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3" name="Text Box 2"/>
          <p:cNvSpPr txBox="1">
            <a:spLocks noChangeArrowheads="1"/>
          </p:cNvSpPr>
          <p:nvPr/>
        </p:nvSpPr>
        <p:spPr bwMode="auto">
          <a:xfrm>
            <a:off x="6705600" y="6324600"/>
            <a:ext cx="1219200" cy="427038"/>
          </a:xfrm>
          <a:prstGeom prst="rect">
            <a:avLst/>
          </a:prstGeom>
          <a:noFill/>
          <a:ln w="12700">
            <a:noFill/>
            <a:miter lim="800000"/>
            <a:headEnd type="none" w="sm" len="sm"/>
            <a:tailEnd type="none" w="sm" len="sm"/>
          </a:ln>
        </p:spPr>
        <p:txBody>
          <a:bodyPr>
            <a:spAutoFit/>
          </a:bodyPr>
          <a:lstStyle/>
          <a:p>
            <a:pPr eaLnBrk="0" hangingPunct="0">
              <a:spcBef>
                <a:spcPct val="50000"/>
              </a:spcBef>
            </a:pPr>
            <a:endParaRPr lang="en-US" sz="2200" b="1">
              <a:latin typeface="Tahoma" pitchFamily="34" charset="0"/>
            </a:endParaRPr>
          </a:p>
        </p:txBody>
      </p:sp>
      <p:sp>
        <p:nvSpPr>
          <p:cNvPr id="49154" name="Line 4"/>
          <p:cNvSpPr>
            <a:spLocks noChangeShapeType="1"/>
          </p:cNvSpPr>
          <p:nvPr/>
        </p:nvSpPr>
        <p:spPr bwMode="auto">
          <a:xfrm>
            <a:off x="0" y="2286000"/>
            <a:ext cx="0" cy="0"/>
          </a:xfrm>
          <a:prstGeom prst="line">
            <a:avLst/>
          </a:prstGeom>
          <a:noFill/>
          <a:ln w="12700">
            <a:solidFill>
              <a:schemeClr val="tx1"/>
            </a:solidFill>
            <a:round/>
            <a:headEnd/>
            <a:tailEnd/>
          </a:ln>
        </p:spPr>
        <p:txBody>
          <a:bodyPr wrap="none" anchor="ctr"/>
          <a:lstStyle/>
          <a:p>
            <a:endParaRPr lang="es-AR"/>
          </a:p>
        </p:txBody>
      </p:sp>
      <p:sp>
        <p:nvSpPr>
          <p:cNvPr id="49155" name="Text Box 5"/>
          <p:cNvSpPr txBox="1">
            <a:spLocks noChangeArrowheads="1"/>
          </p:cNvSpPr>
          <p:nvPr/>
        </p:nvSpPr>
        <p:spPr bwMode="auto">
          <a:xfrm>
            <a:off x="762000" y="2239963"/>
            <a:ext cx="2819400" cy="427037"/>
          </a:xfrm>
          <a:prstGeom prst="rect">
            <a:avLst/>
          </a:prstGeom>
          <a:noFill/>
          <a:ln w="12700">
            <a:noFill/>
            <a:miter lim="800000"/>
            <a:headEnd/>
            <a:tailEnd/>
          </a:ln>
        </p:spPr>
        <p:txBody>
          <a:bodyPr>
            <a:spAutoFit/>
          </a:bodyPr>
          <a:lstStyle/>
          <a:p>
            <a:pPr algn="ctr" eaLnBrk="0" hangingPunct="0">
              <a:spcBef>
                <a:spcPct val="50000"/>
              </a:spcBef>
            </a:pPr>
            <a:endParaRPr lang="en-US" sz="2200" b="1">
              <a:latin typeface="Tahoma" pitchFamily="34" charset="0"/>
            </a:endParaRPr>
          </a:p>
        </p:txBody>
      </p:sp>
      <p:sp>
        <p:nvSpPr>
          <p:cNvPr id="15365" name="Rectangle 23"/>
          <p:cNvSpPr>
            <a:spLocks noGrp="1" noChangeArrowheads="1"/>
          </p:cNvSpPr>
          <p:nvPr>
            <p:ph type="body" idx="4294967295"/>
          </p:nvPr>
        </p:nvSpPr>
        <p:spPr>
          <a:xfrm>
            <a:off x="714375" y="1427163"/>
            <a:ext cx="7515225" cy="4502150"/>
          </a:xfrm>
        </p:spPr>
        <p:txBody>
          <a:bodyPr>
            <a:normAutofit/>
          </a:bodyPr>
          <a:lstStyle/>
          <a:p>
            <a:pPr marL="0" indent="0" fontAlgn="auto">
              <a:lnSpc>
                <a:spcPct val="80000"/>
              </a:lnSpc>
              <a:spcAft>
                <a:spcPts val="0"/>
              </a:spcAft>
              <a:buClr>
                <a:srgbClr val="263886"/>
              </a:buClr>
              <a:buSzPct val="150000"/>
              <a:buFont typeface="Wingdings" pitchFamily="2" charset="2"/>
              <a:buNone/>
              <a:defRPr/>
            </a:pPr>
            <a:r>
              <a:rPr lang="es-AR" sz="2400" dirty="0" smtClean="0">
                <a:latin typeface="+mj-lt"/>
              </a:rPr>
              <a:t>Para </a:t>
            </a:r>
            <a:r>
              <a:rPr lang="es-AR" sz="2400" dirty="0">
                <a:latin typeface="+mj-lt"/>
              </a:rPr>
              <a:t>reflexionar……..		</a:t>
            </a:r>
          </a:p>
          <a:p>
            <a:pPr marL="0" indent="0" fontAlgn="auto">
              <a:lnSpc>
                <a:spcPct val="80000"/>
              </a:lnSpc>
              <a:spcAft>
                <a:spcPts val="0"/>
              </a:spcAft>
              <a:buClr>
                <a:srgbClr val="FF0000"/>
              </a:buClr>
              <a:buSzPct val="150000"/>
              <a:buFont typeface="Wingdings" pitchFamily="2" charset="2"/>
              <a:buChar char="ü"/>
              <a:defRPr/>
            </a:pPr>
            <a:endParaRPr lang="es-AR" sz="2400" dirty="0">
              <a:latin typeface="+mj-lt"/>
            </a:endParaRPr>
          </a:p>
          <a:p>
            <a:pPr marL="0" indent="0" fontAlgn="auto">
              <a:lnSpc>
                <a:spcPct val="80000"/>
              </a:lnSpc>
              <a:spcAft>
                <a:spcPts val="0"/>
              </a:spcAft>
              <a:buClr>
                <a:srgbClr val="FF0000"/>
              </a:buClr>
              <a:buSzPct val="150000"/>
              <a:buFont typeface="Wingdings" pitchFamily="2" charset="2"/>
              <a:buChar char="ü"/>
              <a:defRPr/>
            </a:pPr>
            <a:r>
              <a:rPr lang="es-AR" sz="2400" dirty="0">
                <a:latin typeface="+mj-lt"/>
              </a:rPr>
              <a:t>“Si no somos parte de la solución… somos parte del problema” (les </a:t>
            </a:r>
            <a:r>
              <a:rPr lang="es-AR" sz="2400" dirty="0" err="1">
                <a:latin typeface="+mj-lt"/>
              </a:rPr>
              <a:t>Luthiers</a:t>
            </a:r>
            <a:r>
              <a:rPr lang="es-AR" sz="2400" dirty="0">
                <a:latin typeface="+mj-lt"/>
              </a:rPr>
              <a:t>).</a:t>
            </a:r>
          </a:p>
          <a:p>
            <a:pPr marL="0" indent="0" fontAlgn="auto">
              <a:lnSpc>
                <a:spcPct val="80000"/>
              </a:lnSpc>
              <a:spcAft>
                <a:spcPts val="0"/>
              </a:spcAft>
              <a:buClr>
                <a:srgbClr val="FF0000"/>
              </a:buClr>
              <a:buSzPct val="150000"/>
              <a:buFont typeface="Wingdings" pitchFamily="2" charset="2"/>
              <a:buChar char="ü"/>
              <a:defRPr/>
            </a:pPr>
            <a:endParaRPr lang="es-AR" sz="2400" dirty="0">
              <a:latin typeface="+mj-lt"/>
            </a:endParaRPr>
          </a:p>
          <a:p>
            <a:pPr marL="0" indent="0" fontAlgn="auto">
              <a:lnSpc>
                <a:spcPct val="80000"/>
              </a:lnSpc>
              <a:spcAft>
                <a:spcPts val="0"/>
              </a:spcAft>
              <a:buClr>
                <a:srgbClr val="FF0000"/>
              </a:buClr>
              <a:buSzPct val="150000"/>
              <a:buFont typeface="Wingdings" pitchFamily="2" charset="2"/>
              <a:buChar char="ü"/>
              <a:defRPr/>
            </a:pPr>
            <a:r>
              <a:rPr lang="es-AR" sz="2400" dirty="0">
                <a:latin typeface="+mj-lt"/>
              </a:rPr>
              <a:t>“Si no hay una mejor forma de hacerlo… encuéntrala” (Thomas Edison)</a:t>
            </a:r>
          </a:p>
          <a:p>
            <a:pPr marL="0" indent="0" fontAlgn="auto">
              <a:lnSpc>
                <a:spcPct val="80000"/>
              </a:lnSpc>
              <a:spcAft>
                <a:spcPts val="0"/>
              </a:spcAft>
              <a:buClr>
                <a:srgbClr val="FF0000"/>
              </a:buClr>
              <a:buSzPct val="150000"/>
              <a:buFont typeface="Wingdings" pitchFamily="2" charset="2"/>
              <a:buChar char="ü"/>
              <a:defRPr/>
            </a:pPr>
            <a:endParaRPr lang="es-AR" sz="2400" dirty="0">
              <a:latin typeface="+mj-lt"/>
            </a:endParaRPr>
          </a:p>
          <a:p>
            <a:pPr marL="0" indent="0" fontAlgn="auto">
              <a:lnSpc>
                <a:spcPct val="80000"/>
              </a:lnSpc>
              <a:spcAft>
                <a:spcPts val="0"/>
              </a:spcAft>
              <a:buClr>
                <a:srgbClr val="FF0000"/>
              </a:buClr>
              <a:buSzPct val="150000"/>
              <a:buFont typeface="Wingdings" pitchFamily="2" charset="2"/>
              <a:buChar char="ü"/>
              <a:defRPr/>
            </a:pPr>
            <a:r>
              <a:rPr lang="es-AR" sz="2400" dirty="0">
                <a:latin typeface="+mj-lt"/>
              </a:rPr>
              <a:t>“Tu ves cosas y dices , ¿Por qué? Pero yo sueño con que nunca fueron y digo, ¿Por qué no?” (George Bernard Shaw)</a:t>
            </a:r>
            <a:endParaRPr lang="es-ES" sz="2400" dirty="0">
              <a:latin typeface="+mj-lt"/>
            </a:endParaRPr>
          </a:p>
        </p:txBody>
      </p:sp>
      <p:sp>
        <p:nvSpPr>
          <p:cNvPr id="92166" name="Rectangle 6"/>
          <p:cNvSpPr>
            <a:spLocks noChangeArrowheads="1"/>
          </p:cNvSpPr>
          <p:nvPr/>
        </p:nvSpPr>
        <p:spPr bwMode="auto">
          <a:xfrm>
            <a:off x="539750" y="317500"/>
            <a:ext cx="6675438" cy="1200150"/>
          </a:xfrm>
          <a:prstGeom prst="rect">
            <a:avLst/>
          </a:prstGeom>
          <a:noFill/>
          <a:ln w="9525">
            <a:noFill/>
            <a:miter lim="800000"/>
            <a:headEnd/>
            <a:tailEnd/>
          </a:ln>
          <a:effectLst/>
        </p:spPr>
        <p:txBody>
          <a:bodyPr>
            <a:spAutoFit/>
          </a:bodyPr>
          <a:lstStyle/>
          <a:p>
            <a:pPr fontAlgn="auto">
              <a:spcBef>
                <a:spcPts val="0"/>
              </a:spcBef>
              <a:spcAft>
                <a:spcPts val="0"/>
              </a:spcAft>
              <a:defRPr/>
            </a:pPr>
            <a:r>
              <a:rPr lang="es-AR" sz="3600" b="1" dirty="0">
                <a:solidFill>
                  <a:srgbClr val="FF0000"/>
                </a:solidFill>
                <a:effectLst>
                  <a:outerShdw blurRad="53975" dist="22860" dir="5400000" algn="tl" rotWithShape="0">
                    <a:srgbClr val="000000">
                      <a:alpha val="55000"/>
                    </a:srgbClr>
                  </a:outerShdw>
                </a:effectLst>
                <a:latin typeface="+mj-lt"/>
                <a:ea typeface="+mj-ea"/>
                <a:cs typeface="+mj-cs"/>
              </a:rPr>
              <a:t>EL PROFESIONAL COMO EMPRENDEDOR</a:t>
            </a:r>
          </a:p>
        </p:txBody>
      </p:sp>
      <p:sp>
        <p:nvSpPr>
          <p:cNvPr id="49158" name="6 Rectángulo"/>
          <p:cNvSpPr>
            <a:spLocks noChangeArrowheads="1"/>
          </p:cNvSpPr>
          <p:nvPr/>
        </p:nvSpPr>
        <p:spPr bwMode="auto">
          <a:xfrm>
            <a:off x="5286375" y="6143625"/>
            <a:ext cx="3463925" cy="369888"/>
          </a:xfrm>
          <a:prstGeom prst="rect">
            <a:avLst/>
          </a:prstGeom>
          <a:noFill/>
          <a:ln w="9525">
            <a:noFill/>
            <a:miter lim="800000"/>
            <a:headEnd/>
            <a:tailEnd/>
          </a:ln>
        </p:spPr>
        <p:txBody>
          <a:bodyPr>
            <a:spAutoFit/>
          </a:bodyPr>
          <a:lstStyle/>
          <a:p>
            <a:pPr algn="r"/>
            <a:r>
              <a:rPr lang="es-AR">
                <a:latin typeface="Verdana" pitchFamily="34" charset="0"/>
              </a:rPr>
              <a:t>Silvia M. Sadlovsky</a:t>
            </a: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1" name="Rectangle 3"/>
          <p:cNvSpPr>
            <a:spLocks noGrp="1" noChangeArrowheads="1"/>
          </p:cNvSpPr>
          <p:nvPr>
            <p:ph type="body" sz="half" idx="4294967295"/>
          </p:nvPr>
        </p:nvSpPr>
        <p:spPr>
          <a:xfrm>
            <a:off x="4183063" y="1557338"/>
            <a:ext cx="4960937" cy="4535487"/>
          </a:xfrm>
        </p:spPr>
        <p:txBody>
          <a:bodyPr/>
          <a:lstStyle/>
          <a:p>
            <a:pPr marL="533400" indent="-533400">
              <a:buFontTx/>
              <a:buAutoNum type="arabicPeriod"/>
            </a:pPr>
            <a:endParaRPr lang="es-ES" sz="2000" smtClean="0"/>
          </a:p>
          <a:p>
            <a:pPr marL="533400" indent="-533400">
              <a:buFontTx/>
              <a:buAutoNum type="arabicPeriod"/>
            </a:pPr>
            <a:r>
              <a:rPr lang="es-ES" sz="2000" smtClean="0"/>
              <a:t>Cuál es mi “VISIÓN”? Estudio  Profesional o Empresa de Servicios Profesionales</a:t>
            </a:r>
          </a:p>
          <a:p>
            <a:pPr marL="533400" indent="-533400">
              <a:buFontTx/>
              <a:buAutoNum type="arabicPeriod"/>
            </a:pPr>
            <a:endParaRPr lang="es-ES" sz="2000" smtClean="0"/>
          </a:p>
          <a:p>
            <a:pPr marL="533400" indent="-533400">
              <a:buFontTx/>
              <a:buAutoNum type="arabicPeriod"/>
            </a:pPr>
            <a:r>
              <a:rPr lang="es-ES" sz="2000" smtClean="0"/>
              <a:t>El punto de despegue: INVERSIÓN O COSTO?</a:t>
            </a:r>
          </a:p>
          <a:p>
            <a:pPr marL="533400" indent="-533400">
              <a:buFontTx/>
              <a:buAutoNum type="arabicPeriod"/>
            </a:pPr>
            <a:endParaRPr lang="es-ES" sz="2000" smtClean="0"/>
          </a:p>
          <a:p>
            <a:pPr marL="533400" indent="-533400">
              <a:buFontTx/>
              <a:buAutoNum type="arabicPeriod"/>
            </a:pPr>
            <a:r>
              <a:rPr lang="es-ES" sz="2000" smtClean="0"/>
              <a:t>Definición del Mercado: BÚSQUEDA O ESPERA?</a:t>
            </a:r>
          </a:p>
          <a:p>
            <a:pPr marL="533400" indent="-533400">
              <a:buFontTx/>
              <a:buNone/>
            </a:pPr>
            <a:endParaRPr lang="es-ES" sz="2000" smtClean="0"/>
          </a:p>
        </p:txBody>
      </p:sp>
      <p:sp>
        <p:nvSpPr>
          <p:cNvPr id="228354" name="Rectangle 2"/>
          <p:cNvSpPr>
            <a:spLocks noGrp="1" noChangeArrowheads="1"/>
          </p:cNvSpPr>
          <p:nvPr>
            <p:ph type="title" idx="4294967295"/>
          </p:nvPr>
        </p:nvSpPr>
        <p:spPr>
          <a:xfrm>
            <a:off x="357188" y="500063"/>
            <a:ext cx="6929437" cy="1050925"/>
          </a:xfrm>
        </p:spPr>
        <p:txBody>
          <a:bodyPr/>
          <a:lstStyle/>
          <a:p>
            <a:pPr fontAlgn="auto">
              <a:spcAft>
                <a:spcPts val="0"/>
              </a:spcAft>
              <a:defRPr/>
            </a:pPr>
            <a:r>
              <a:rPr lang="es-ES" sz="4000" dirty="0" smtClean="0">
                <a:solidFill>
                  <a:srgbClr val="FF0000"/>
                </a:solidFill>
              </a:rPr>
              <a:t>Profesional empresario </a:t>
            </a:r>
          </a:p>
        </p:txBody>
      </p:sp>
      <p:pic>
        <p:nvPicPr>
          <p:cNvPr id="51203" name="Picture 2" descr="MPj04393280000[1]"/>
          <p:cNvPicPr>
            <a:picLocks noChangeAspect="1" noChangeArrowheads="1"/>
          </p:cNvPicPr>
          <p:nvPr/>
        </p:nvPicPr>
        <p:blipFill>
          <a:blip r:embed="rId2"/>
          <a:srcRect r="15050"/>
          <a:stretch>
            <a:fillRect/>
          </a:stretch>
        </p:blipFill>
        <p:spPr bwMode="auto">
          <a:xfrm>
            <a:off x="1071563" y="2214563"/>
            <a:ext cx="2139950" cy="2519362"/>
          </a:xfrm>
          <a:prstGeom prst="rect">
            <a:avLst/>
          </a:prstGeom>
          <a:noFill/>
          <a:ln w="9525">
            <a:noFill/>
            <a:miter lim="800000"/>
            <a:headEnd/>
            <a:tailEnd/>
          </a:ln>
        </p:spPr>
      </p:pic>
      <p:sp>
        <p:nvSpPr>
          <p:cNvPr id="51204" name="5 Rectángulo"/>
          <p:cNvSpPr>
            <a:spLocks noChangeArrowheads="1"/>
          </p:cNvSpPr>
          <p:nvPr/>
        </p:nvSpPr>
        <p:spPr bwMode="auto">
          <a:xfrm>
            <a:off x="4357688" y="6143625"/>
            <a:ext cx="4392612" cy="369888"/>
          </a:xfrm>
          <a:prstGeom prst="rect">
            <a:avLst/>
          </a:prstGeom>
          <a:noFill/>
          <a:ln w="9525">
            <a:noFill/>
            <a:miter lim="800000"/>
            <a:headEnd/>
            <a:tailEnd/>
          </a:ln>
        </p:spPr>
        <p:txBody>
          <a:bodyPr>
            <a:spAutoFit/>
          </a:bodyPr>
          <a:lstStyle/>
          <a:p>
            <a:pPr algn="r"/>
            <a:r>
              <a:rPr lang="es-AR">
                <a:latin typeface="Verdana" pitchFamily="34" charset="0"/>
              </a:rPr>
              <a:t>Juan Francisco Martínez Cataldi</a:t>
            </a:r>
          </a:p>
        </p:txBody>
      </p:sp>
    </p:spTree>
  </p:cSld>
  <p:clrMapOvr>
    <a:masterClrMapping/>
  </p:clrMapOv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9378" name="Rectangle 2"/>
          <p:cNvSpPr>
            <a:spLocks noGrp="1" noChangeArrowheads="1"/>
          </p:cNvSpPr>
          <p:nvPr>
            <p:ph type="title" idx="4294967295"/>
          </p:nvPr>
        </p:nvSpPr>
        <p:spPr>
          <a:xfrm>
            <a:off x="428625" y="500063"/>
            <a:ext cx="6929438" cy="1050925"/>
          </a:xfrm>
        </p:spPr>
        <p:txBody>
          <a:bodyPr>
            <a:normAutofit fontScale="90000"/>
          </a:bodyPr>
          <a:lstStyle/>
          <a:p>
            <a:pPr fontAlgn="auto">
              <a:spcAft>
                <a:spcPts val="0"/>
              </a:spcAft>
              <a:defRPr/>
            </a:pPr>
            <a:r>
              <a:rPr lang="es-AR" dirty="0" smtClean="0">
                <a:solidFill>
                  <a:srgbClr val="FF0000"/>
                </a:solidFill>
              </a:rPr>
              <a:t>Organización del estudio profesional</a:t>
            </a:r>
            <a:endParaRPr lang="es-ES" dirty="0" smtClean="0">
              <a:solidFill>
                <a:srgbClr val="FF0000"/>
              </a:solidFill>
            </a:endParaRPr>
          </a:p>
        </p:txBody>
      </p:sp>
      <p:sp>
        <p:nvSpPr>
          <p:cNvPr id="52226" name="Rectangle 3"/>
          <p:cNvSpPr>
            <a:spLocks noGrp="1" noChangeArrowheads="1"/>
          </p:cNvSpPr>
          <p:nvPr>
            <p:ph idx="4294967295"/>
          </p:nvPr>
        </p:nvSpPr>
        <p:spPr>
          <a:xfrm>
            <a:off x="4000500" y="1643063"/>
            <a:ext cx="4429125" cy="4214812"/>
          </a:xfrm>
        </p:spPr>
        <p:txBody>
          <a:bodyPr/>
          <a:lstStyle/>
          <a:p>
            <a:r>
              <a:rPr lang="es-ES" sz="2400" smtClean="0"/>
              <a:t>EMPRESA UNIPERSONAL</a:t>
            </a:r>
          </a:p>
          <a:p>
            <a:pPr lvl="1"/>
            <a:r>
              <a:rPr lang="es-ES" sz="2000" smtClean="0">
                <a:sym typeface="Wingdings" pitchFamily="2" charset="2"/>
              </a:rPr>
              <a:t> </a:t>
            </a:r>
            <a:r>
              <a:rPr lang="es-ES" sz="1600" smtClean="0"/>
              <a:t>Redes o Asociaciones Flexibles</a:t>
            </a:r>
          </a:p>
          <a:p>
            <a:pPr>
              <a:buFont typeface="Wingdings 2" pitchFamily="18" charset="2"/>
              <a:buNone/>
            </a:pPr>
            <a:endParaRPr lang="es-ES" sz="2400" smtClean="0"/>
          </a:p>
          <a:p>
            <a:r>
              <a:rPr lang="es-ES" sz="2400" smtClean="0"/>
              <a:t>SOCIEDAD DE PROFESIONALES </a:t>
            </a:r>
          </a:p>
          <a:p>
            <a:pPr lvl="1"/>
            <a:r>
              <a:rPr lang="es-ES" sz="1600" smtClean="0">
                <a:sym typeface="Wingdings" pitchFamily="2" charset="2"/>
              </a:rPr>
              <a:t>C/.= Disciplina o </a:t>
            </a:r>
          </a:p>
          <a:p>
            <a:pPr lvl="1"/>
            <a:r>
              <a:rPr lang="es-ES" sz="1600" smtClean="0">
                <a:sym typeface="Wingdings" pitchFamily="2" charset="2"/>
              </a:rPr>
              <a:t>C/.Otras Disciplinas</a:t>
            </a:r>
          </a:p>
          <a:p>
            <a:pPr>
              <a:buFont typeface="Wingdings 2" pitchFamily="18" charset="2"/>
              <a:buNone/>
            </a:pPr>
            <a:endParaRPr lang="es-ES" sz="2400" smtClean="0">
              <a:sym typeface="Wingdings" pitchFamily="2" charset="2"/>
            </a:endParaRPr>
          </a:p>
          <a:p>
            <a:r>
              <a:rPr lang="es-ES" sz="2400" smtClean="0">
                <a:sym typeface="Wingdings" pitchFamily="2" charset="2"/>
              </a:rPr>
              <a:t>ACTIVIDADES AFINES A LA PROFESION</a:t>
            </a:r>
          </a:p>
          <a:p>
            <a:endParaRPr lang="es-ES" sz="2400" smtClean="0">
              <a:sym typeface="Wingdings" pitchFamily="2" charset="2"/>
            </a:endParaRPr>
          </a:p>
          <a:p>
            <a:endParaRPr lang="es-ES" sz="2400" smtClean="0">
              <a:sym typeface="Wingdings" pitchFamily="2" charset="2"/>
            </a:endParaRPr>
          </a:p>
          <a:p>
            <a:endParaRPr lang="es-ES" sz="2400" smtClean="0"/>
          </a:p>
        </p:txBody>
      </p:sp>
      <p:pic>
        <p:nvPicPr>
          <p:cNvPr id="52227" name="Picture 7" descr="MP900316960[1]"/>
          <p:cNvPicPr>
            <a:picLocks noChangeAspect="1" noChangeArrowheads="1"/>
          </p:cNvPicPr>
          <p:nvPr/>
        </p:nvPicPr>
        <p:blipFill>
          <a:blip r:embed="rId3"/>
          <a:srcRect/>
          <a:stretch>
            <a:fillRect/>
          </a:stretch>
        </p:blipFill>
        <p:spPr bwMode="auto">
          <a:xfrm>
            <a:off x="642938" y="1714500"/>
            <a:ext cx="2951162" cy="3657600"/>
          </a:xfrm>
          <a:prstGeom prst="rect">
            <a:avLst/>
          </a:prstGeom>
          <a:noFill/>
          <a:ln w="9525">
            <a:noFill/>
            <a:miter lim="800000"/>
            <a:headEnd/>
            <a:tailEnd/>
          </a:ln>
        </p:spPr>
      </p:pic>
      <p:sp>
        <p:nvSpPr>
          <p:cNvPr id="52228" name="4 Rectángulo"/>
          <p:cNvSpPr>
            <a:spLocks noChangeArrowheads="1"/>
          </p:cNvSpPr>
          <p:nvPr/>
        </p:nvSpPr>
        <p:spPr bwMode="auto">
          <a:xfrm>
            <a:off x="4357688" y="6143625"/>
            <a:ext cx="4392612" cy="369888"/>
          </a:xfrm>
          <a:prstGeom prst="rect">
            <a:avLst/>
          </a:prstGeom>
          <a:noFill/>
          <a:ln w="9525">
            <a:noFill/>
            <a:miter lim="800000"/>
            <a:headEnd/>
            <a:tailEnd/>
          </a:ln>
        </p:spPr>
        <p:txBody>
          <a:bodyPr>
            <a:spAutoFit/>
          </a:bodyPr>
          <a:lstStyle/>
          <a:p>
            <a:pPr algn="r"/>
            <a:r>
              <a:rPr lang="es-AR">
                <a:latin typeface="Verdana" pitchFamily="34" charset="0"/>
              </a:rPr>
              <a:t>Juan Francisco Martínez Cataldi</a:t>
            </a:r>
          </a:p>
        </p:txBody>
      </p:sp>
    </p:spTree>
  </p:cSld>
  <p:clrMapOvr>
    <a:masterClrMapping/>
  </p:clrMapOvr>
  <p:transition>
    <p:newsflash/>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3" name="Rectangle 4"/>
          <p:cNvSpPr>
            <a:spLocks noGrp="1" noChangeArrowheads="1"/>
          </p:cNvSpPr>
          <p:nvPr>
            <p:ph type="body" sz="half" idx="4294967295"/>
          </p:nvPr>
        </p:nvSpPr>
        <p:spPr>
          <a:xfrm>
            <a:off x="4179888" y="2214563"/>
            <a:ext cx="4964112" cy="3992562"/>
          </a:xfrm>
        </p:spPr>
        <p:txBody>
          <a:bodyPr/>
          <a:lstStyle/>
          <a:p>
            <a:pPr>
              <a:lnSpc>
                <a:spcPct val="90000"/>
              </a:lnSpc>
              <a:buFontTx/>
              <a:buNone/>
            </a:pPr>
            <a:r>
              <a:rPr lang="es-ES" sz="2000" smtClean="0"/>
              <a:t>Para que me preparé?</a:t>
            </a:r>
          </a:p>
          <a:p>
            <a:pPr>
              <a:lnSpc>
                <a:spcPct val="90000"/>
              </a:lnSpc>
              <a:buFontTx/>
              <a:buNone/>
            </a:pPr>
            <a:r>
              <a:rPr lang="es-ES" sz="2000" smtClean="0"/>
              <a:t>Me adapto a cualquiera?</a:t>
            </a:r>
          </a:p>
          <a:p>
            <a:pPr>
              <a:lnSpc>
                <a:spcPct val="90000"/>
              </a:lnSpc>
              <a:buFontTx/>
              <a:buNone/>
            </a:pPr>
            <a:r>
              <a:rPr lang="es-ES" sz="2000" smtClean="0"/>
              <a:t>Identifico potencial cliente?</a:t>
            </a:r>
          </a:p>
          <a:p>
            <a:pPr>
              <a:lnSpc>
                <a:spcPct val="90000"/>
              </a:lnSpc>
              <a:buFontTx/>
              <a:buNone/>
            </a:pPr>
            <a:endParaRPr lang="es-ES" sz="2000" smtClean="0"/>
          </a:p>
          <a:p>
            <a:pPr>
              <a:lnSpc>
                <a:spcPct val="90000"/>
              </a:lnSpc>
              <a:buFontTx/>
              <a:buNone/>
            </a:pPr>
            <a:r>
              <a:rPr lang="es-ES" sz="2000" smtClean="0"/>
              <a:t>Antes o después del cliente?</a:t>
            </a:r>
          </a:p>
          <a:p>
            <a:pPr>
              <a:lnSpc>
                <a:spcPct val="90000"/>
              </a:lnSpc>
              <a:buFontTx/>
              <a:buNone/>
            </a:pPr>
            <a:r>
              <a:rPr lang="es-ES" sz="2000" smtClean="0"/>
              <a:t>Capacitación para siempre?</a:t>
            </a:r>
          </a:p>
          <a:p>
            <a:pPr>
              <a:lnSpc>
                <a:spcPct val="90000"/>
              </a:lnSpc>
              <a:buFontTx/>
              <a:buNone/>
            </a:pPr>
            <a:r>
              <a:rPr lang="es-ES" sz="2000" smtClean="0"/>
              <a:t>Programo la renovación?</a:t>
            </a:r>
          </a:p>
          <a:p>
            <a:pPr>
              <a:lnSpc>
                <a:spcPct val="90000"/>
              </a:lnSpc>
              <a:buFontTx/>
              <a:buNone/>
            </a:pPr>
            <a:endParaRPr lang="es-ES" sz="2000" smtClean="0"/>
          </a:p>
          <a:p>
            <a:pPr>
              <a:lnSpc>
                <a:spcPct val="90000"/>
              </a:lnSpc>
              <a:buFontTx/>
              <a:buNone/>
            </a:pPr>
            <a:r>
              <a:rPr lang="es-ES" sz="2000" smtClean="0"/>
              <a:t>Mi proyecto es realizable?</a:t>
            </a:r>
          </a:p>
          <a:p>
            <a:pPr>
              <a:lnSpc>
                <a:spcPct val="90000"/>
              </a:lnSpc>
              <a:buFontTx/>
              <a:buNone/>
            </a:pPr>
            <a:r>
              <a:rPr lang="es-ES" sz="2000" smtClean="0"/>
              <a:t>Me preparo para obtener créditos?</a:t>
            </a:r>
          </a:p>
          <a:p>
            <a:pPr>
              <a:lnSpc>
                <a:spcPct val="90000"/>
              </a:lnSpc>
              <a:buFontTx/>
              <a:buNone/>
            </a:pPr>
            <a:r>
              <a:rPr lang="es-ES" sz="2000" smtClean="0"/>
              <a:t>Tasa de Retorno aceptable?</a:t>
            </a:r>
          </a:p>
          <a:p>
            <a:pPr>
              <a:lnSpc>
                <a:spcPct val="90000"/>
              </a:lnSpc>
              <a:buFontTx/>
              <a:buNone/>
            </a:pPr>
            <a:endParaRPr lang="es-ES" sz="2000" smtClean="0"/>
          </a:p>
        </p:txBody>
      </p:sp>
      <p:sp>
        <p:nvSpPr>
          <p:cNvPr id="231426" name="Rectangle 2"/>
          <p:cNvSpPr>
            <a:spLocks noGrp="1" noChangeArrowheads="1"/>
          </p:cNvSpPr>
          <p:nvPr>
            <p:ph type="title" idx="4294967295"/>
          </p:nvPr>
        </p:nvSpPr>
        <p:spPr>
          <a:xfrm>
            <a:off x="285750" y="500063"/>
            <a:ext cx="6929438" cy="1050925"/>
          </a:xfrm>
        </p:spPr>
        <p:txBody>
          <a:bodyPr>
            <a:normAutofit fontScale="90000"/>
          </a:bodyPr>
          <a:lstStyle/>
          <a:p>
            <a:pPr fontAlgn="auto">
              <a:spcAft>
                <a:spcPts val="0"/>
              </a:spcAft>
              <a:defRPr/>
            </a:pPr>
            <a:r>
              <a:rPr lang="es-ES" dirty="0" smtClean="0">
                <a:solidFill>
                  <a:srgbClr val="FF0000"/>
                </a:solidFill>
              </a:rPr>
              <a:t>Puedo ser empresario profesional</a:t>
            </a:r>
            <a:endParaRPr lang="es-ES" sz="4000" dirty="0" smtClean="0">
              <a:solidFill>
                <a:srgbClr val="FF0000"/>
              </a:solidFill>
            </a:endParaRPr>
          </a:p>
        </p:txBody>
      </p:sp>
      <p:sp>
        <p:nvSpPr>
          <p:cNvPr id="54275" name="Rectangle 3"/>
          <p:cNvSpPr>
            <a:spLocks noGrp="1" noChangeArrowheads="1"/>
          </p:cNvSpPr>
          <p:nvPr>
            <p:ph idx="4294967295"/>
          </p:nvPr>
        </p:nvSpPr>
        <p:spPr>
          <a:xfrm>
            <a:off x="357188" y="1643063"/>
            <a:ext cx="8001000" cy="4214812"/>
          </a:xfrm>
        </p:spPr>
        <p:txBody>
          <a:bodyPr/>
          <a:lstStyle/>
          <a:p>
            <a:pPr>
              <a:lnSpc>
                <a:spcPct val="90000"/>
              </a:lnSpc>
            </a:pPr>
            <a:r>
              <a:rPr lang="es-ES" smtClean="0"/>
              <a:t>CONDICIONATES</a:t>
            </a:r>
          </a:p>
          <a:p>
            <a:pPr>
              <a:lnSpc>
                <a:spcPct val="90000"/>
              </a:lnSpc>
              <a:buFontTx/>
              <a:buNone/>
            </a:pPr>
            <a:endParaRPr lang="es-ES" smtClean="0"/>
          </a:p>
          <a:p>
            <a:pPr>
              <a:lnSpc>
                <a:spcPct val="90000"/>
              </a:lnSpc>
              <a:buFontTx/>
              <a:buNone/>
            </a:pPr>
            <a:r>
              <a:rPr lang="es-ES" sz="2400" smtClean="0"/>
              <a:t> </a:t>
            </a:r>
            <a:r>
              <a:rPr lang="es-ES" sz="2400" smtClean="0">
                <a:sym typeface="Wingdings" pitchFamily="2" charset="2"/>
              </a:rPr>
              <a:t> </a:t>
            </a:r>
            <a:r>
              <a:rPr lang="es-ES" sz="2000" smtClean="0">
                <a:sym typeface="Wingdings" pitchFamily="2" charset="2"/>
              </a:rPr>
              <a:t>MERCADO</a:t>
            </a:r>
            <a:endParaRPr lang="es-ES" sz="2400" smtClean="0">
              <a:sym typeface="Wingdings" pitchFamily="2" charset="2"/>
            </a:endParaRPr>
          </a:p>
          <a:p>
            <a:pPr>
              <a:lnSpc>
                <a:spcPct val="90000"/>
              </a:lnSpc>
              <a:buFontTx/>
              <a:buNone/>
            </a:pPr>
            <a:endParaRPr lang="es-ES" sz="2400" smtClean="0">
              <a:sym typeface="Wingdings" pitchFamily="2" charset="2"/>
            </a:endParaRPr>
          </a:p>
          <a:p>
            <a:pPr>
              <a:lnSpc>
                <a:spcPct val="90000"/>
              </a:lnSpc>
              <a:buFontTx/>
              <a:buNone/>
            </a:pPr>
            <a:endParaRPr lang="es-ES" sz="2400" smtClean="0">
              <a:sym typeface="Wingdings" pitchFamily="2" charset="2"/>
            </a:endParaRPr>
          </a:p>
          <a:p>
            <a:pPr>
              <a:lnSpc>
                <a:spcPct val="90000"/>
              </a:lnSpc>
              <a:buFontTx/>
              <a:buNone/>
            </a:pPr>
            <a:r>
              <a:rPr lang="es-ES" sz="2400" smtClean="0">
                <a:sym typeface="Wingdings" pitchFamily="2" charset="2"/>
              </a:rPr>
              <a:t>  </a:t>
            </a:r>
            <a:r>
              <a:rPr lang="es-ES" sz="2000" smtClean="0">
                <a:sym typeface="Wingdings" pitchFamily="2" charset="2"/>
              </a:rPr>
              <a:t>RECURSO HUMANO</a:t>
            </a:r>
            <a:endParaRPr lang="es-ES" sz="2400" smtClean="0">
              <a:sym typeface="Wingdings" pitchFamily="2" charset="2"/>
            </a:endParaRPr>
          </a:p>
          <a:p>
            <a:pPr>
              <a:lnSpc>
                <a:spcPct val="90000"/>
              </a:lnSpc>
              <a:buFontTx/>
              <a:buNone/>
            </a:pPr>
            <a:endParaRPr lang="es-ES" sz="2400" smtClean="0">
              <a:sym typeface="Wingdings" pitchFamily="2" charset="2"/>
            </a:endParaRPr>
          </a:p>
          <a:p>
            <a:pPr>
              <a:lnSpc>
                <a:spcPct val="90000"/>
              </a:lnSpc>
              <a:buFontTx/>
              <a:buNone/>
            </a:pPr>
            <a:endParaRPr lang="es-ES" sz="2400" smtClean="0">
              <a:sym typeface="Wingdings" pitchFamily="2" charset="2"/>
            </a:endParaRPr>
          </a:p>
          <a:p>
            <a:pPr>
              <a:lnSpc>
                <a:spcPct val="90000"/>
              </a:lnSpc>
              <a:buFontTx/>
              <a:buNone/>
            </a:pPr>
            <a:r>
              <a:rPr lang="es-ES" sz="2400" smtClean="0">
                <a:sym typeface="Wingdings" pitchFamily="2" charset="2"/>
              </a:rPr>
              <a:t>  </a:t>
            </a:r>
            <a:r>
              <a:rPr lang="es-ES" sz="2000" smtClean="0">
                <a:sym typeface="Wingdings" pitchFamily="2" charset="2"/>
              </a:rPr>
              <a:t>FINANCIAMIENTO</a:t>
            </a:r>
            <a:endParaRPr lang="es-ES" sz="1800" smtClean="0">
              <a:sym typeface="Wingdings" pitchFamily="2" charset="2"/>
            </a:endParaRPr>
          </a:p>
          <a:p>
            <a:pPr>
              <a:lnSpc>
                <a:spcPct val="90000"/>
              </a:lnSpc>
              <a:buFontTx/>
              <a:buNone/>
            </a:pPr>
            <a:endParaRPr lang="es-ES" sz="2400" smtClean="0"/>
          </a:p>
        </p:txBody>
      </p:sp>
      <p:sp>
        <p:nvSpPr>
          <p:cNvPr id="54276" name="4 Rectángulo"/>
          <p:cNvSpPr>
            <a:spLocks noChangeArrowheads="1"/>
          </p:cNvSpPr>
          <p:nvPr/>
        </p:nvSpPr>
        <p:spPr bwMode="auto">
          <a:xfrm>
            <a:off x="4357688" y="6143625"/>
            <a:ext cx="4392612" cy="369888"/>
          </a:xfrm>
          <a:prstGeom prst="rect">
            <a:avLst/>
          </a:prstGeom>
          <a:noFill/>
          <a:ln w="9525">
            <a:noFill/>
            <a:miter lim="800000"/>
            <a:headEnd/>
            <a:tailEnd/>
          </a:ln>
        </p:spPr>
        <p:txBody>
          <a:bodyPr>
            <a:spAutoFit/>
          </a:bodyPr>
          <a:lstStyle/>
          <a:p>
            <a:pPr algn="r"/>
            <a:r>
              <a:rPr lang="es-AR">
                <a:latin typeface="Verdana" pitchFamily="34" charset="0"/>
              </a:rPr>
              <a:t>Juan Francisco Martínez Cataldi</a:t>
            </a:r>
          </a:p>
        </p:txBody>
      </p:sp>
    </p:spTree>
  </p:cSld>
  <p:clrMapOvr>
    <a:masterClrMapping/>
  </p:clrMapOvr>
  <p:transition>
    <p:newsflash/>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2450" name="Rectangle 2"/>
          <p:cNvSpPr>
            <a:spLocks noGrp="1" noChangeArrowheads="1"/>
          </p:cNvSpPr>
          <p:nvPr>
            <p:ph type="title" idx="4294967295"/>
          </p:nvPr>
        </p:nvSpPr>
        <p:spPr>
          <a:xfrm>
            <a:off x="285750" y="500063"/>
            <a:ext cx="6929438" cy="1050925"/>
          </a:xfrm>
        </p:spPr>
        <p:txBody>
          <a:bodyPr/>
          <a:lstStyle/>
          <a:p>
            <a:pPr fontAlgn="auto">
              <a:spcAft>
                <a:spcPts val="0"/>
              </a:spcAft>
              <a:defRPr/>
            </a:pPr>
            <a:r>
              <a:rPr lang="es-ES" dirty="0" smtClean="0">
                <a:solidFill>
                  <a:srgbClr val="FF0000"/>
                </a:solidFill>
              </a:rPr>
              <a:t>Cuando soy empresario</a:t>
            </a:r>
          </a:p>
        </p:txBody>
      </p:sp>
      <p:pic>
        <p:nvPicPr>
          <p:cNvPr id="55298" name="Picture 5" descr="MPj04312380000[1]"/>
          <p:cNvPicPr>
            <a:picLocks noChangeAspect="1" noChangeArrowheads="1"/>
          </p:cNvPicPr>
          <p:nvPr/>
        </p:nvPicPr>
        <p:blipFill>
          <a:blip r:embed="rId2"/>
          <a:srcRect t="5148"/>
          <a:stretch>
            <a:fillRect/>
          </a:stretch>
        </p:blipFill>
        <p:spPr bwMode="auto">
          <a:xfrm>
            <a:off x="357188" y="3786188"/>
            <a:ext cx="4157662" cy="2632075"/>
          </a:xfrm>
          <a:prstGeom prst="rect">
            <a:avLst/>
          </a:prstGeom>
          <a:noFill/>
          <a:ln w="9525">
            <a:noFill/>
            <a:miter lim="800000"/>
            <a:headEnd/>
            <a:tailEnd/>
          </a:ln>
        </p:spPr>
      </p:pic>
      <p:sp>
        <p:nvSpPr>
          <p:cNvPr id="55299" name="Rectangle 3"/>
          <p:cNvSpPr txBox="1">
            <a:spLocks noChangeArrowheads="1"/>
          </p:cNvSpPr>
          <p:nvPr/>
        </p:nvSpPr>
        <p:spPr bwMode="auto">
          <a:xfrm>
            <a:off x="3357563" y="1571625"/>
            <a:ext cx="5429250" cy="4214813"/>
          </a:xfrm>
          <a:prstGeom prst="rect">
            <a:avLst/>
          </a:prstGeom>
          <a:noFill/>
          <a:ln w="9525">
            <a:noFill/>
            <a:miter lim="800000"/>
            <a:headEnd/>
            <a:tailEnd/>
          </a:ln>
        </p:spPr>
        <p:txBody>
          <a:bodyPr lIns="182880" tIns="91440"/>
          <a:lstStyle/>
          <a:p>
            <a:pPr marL="265113" indent="-265113">
              <a:spcBef>
                <a:spcPts val="250"/>
              </a:spcBef>
              <a:buClr>
                <a:srgbClr val="FF0000"/>
              </a:buClr>
              <a:buSzPct val="80000"/>
              <a:buFont typeface="Wingdings" pitchFamily="2" charset="2"/>
              <a:buChar char="è"/>
            </a:pPr>
            <a:r>
              <a:rPr lang="es-ES" sz="2800">
                <a:latin typeface="Verdana" pitchFamily="34" charset="0"/>
                <a:sym typeface="Wingdings" pitchFamily="2" charset="2"/>
              </a:rPr>
              <a:t> Asumo Riesgos</a:t>
            </a:r>
          </a:p>
          <a:p>
            <a:pPr marL="265113" indent="-265113">
              <a:spcBef>
                <a:spcPts val="250"/>
              </a:spcBef>
              <a:buClr>
                <a:srgbClr val="FF0000"/>
              </a:buClr>
              <a:buSzPct val="80000"/>
              <a:buFont typeface="Wingdings" pitchFamily="2" charset="2"/>
              <a:buChar char="è"/>
            </a:pPr>
            <a:endParaRPr lang="es-ES" sz="2800">
              <a:latin typeface="Verdana" pitchFamily="34" charset="0"/>
              <a:sym typeface="Wingdings" pitchFamily="2" charset="2"/>
            </a:endParaRPr>
          </a:p>
          <a:p>
            <a:pPr marL="265113" indent="-265113">
              <a:spcBef>
                <a:spcPts val="250"/>
              </a:spcBef>
              <a:buClr>
                <a:srgbClr val="FF0000"/>
              </a:buClr>
              <a:buSzPct val="80000"/>
              <a:buFont typeface="Wingdings" pitchFamily="2" charset="2"/>
              <a:buChar char="è"/>
            </a:pPr>
            <a:r>
              <a:rPr lang="es-ES" sz="2800">
                <a:latin typeface="Verdana" pitchFamily="34" charset="0"/>
                <a:sym typeface="Wingdings" pitchFamily="2" charset="2"/>
              </a:rPr>
              <a:t> Me adapto a los cambios</a:t>
            </a:r>
          </a:p>
          <a:p>
            <a:pPr marL="265113" indent="-265113">
              <a:spcBef>
                <a:spcPts val="250"/>
              </a:spcBef>
              <a:buClr>
                <a:srgbClr val="FF0000"/>
              </a:buClr>
              <a:buSzPct val="80000"/>
              <a:buFont typeface="Wingdings" pitchFamily="2" charset="2"/>
              <a:buChar char="è"/>
            </a:pPr>
            <a:endParaRPr lang="es-ES" sz="2800">
              <a:latin typeface="Verdana" pitchFamily="34" charset="0"/>
              <a:sym typeface="Wingdings" pitchFamily="2" charset="2"/>
            </a:endParaRPr>
          </a:p>
          <a:p>
            <a:pPr marL="265113" indent="-265113">
              <a:spcBef>
                <a:spcPts val="250"/>
              </a:spcBef>
              <a:buClr>
                <a:srgbClr val="FF0000"/>
              </a:buClr>
              <a:buSzPct val="80000"/>
              <a:buFont typeface="Wingdings" pitchFamily="2" charset="2"/>
              <a:buChar char="è"/>
            </a:pPr>
            <a:r>
              <a:rPr lang="es-ES" sz="2800">
                <a:latin typeface="Verdana" pitchFamily="34" charset="0"/>
                <a:sym typeface="Wingdings" pitchFamily="2" charset="2"/>
              </a:rPr>
              <a:t> Acepto inestabilidad económica</a:t>
            </a:r>
          </a:p>
          <a:p>
            <a:pPr marL="265113" indent="-265113">
              <a:spcBef>
                <a:spcPts val="250"/>
              </a:spcBef>
              <a:buClr>
                <a:srgbClr val="FF0000"/>
              </a:buClr>
              <a:buSzPct val="80000"/>
              <a:buFont typeface="Wingdings" pitchFamily="2" charset="2"/>
              <a:buChar char="è"/>
            </a:pPr>
            <a:endParaRPr lang="es-ES" sz="2800">
              <a:latin typeface="Verdana" pitchFamily="34" charset="0"/>
            </a:endParaRPr>
          </a:p>
          <a:p>
            <a:pPr marL="265113" indent="-265113">
              <a:spcBef>
                <a:spcPts val="250"/>
              </a:spcBef>
              <a:buClr>
                <a:srgbClr val="FF0000"/>
              </a:buClr>
              <a:buSzPct val="80000"/>
              <a:buFont typeface="Wingdings" pitchFamily="2" charset="2"/>
              <a:buChar char="è"/>
            </a:pPr>
            <a:r>
              <a:rPr lang="es-ES" sz="2800">
                <a:latin typeface="Verdana" pitchFamily="34" charset="0"/>
              </a:rPr>
              <a:t> Soy negociador permanente</a:t>
            </a:r>
          </a:p>
          <a:p>
            <a:pPr marL="265113" indent="-265113">
              <a:spcBef>
                <a:spcPts val="250"/>
              </a:spcBef>
              <a:buClr>
                <a:srgbClr val="FF0000"/>
              </a:buClr>
              <a:buSzPct val="80000"/>
              <a:buFont typeface="Wingdings" pitchFamily="2" charset="2"/>
              <a:buNone/>
            </a:pPr>
            <a:endParaRPr lang="es-ES" sz="2800">
              <a:latin typeface="Verdana" pitchFamily="34" charset="0"/>
            </a:endParaRPr>
          </a:p>
        </p:txBody>
      </p:sp>
      <p:sp>
        <p:nvSpPr>
          <p:cNvPr id="55300" name="5 Rectángulo"/>
          <p:cNvSpPr>
            <a:spLocks noChangeArrowheads="1"/>
          </p:cNvSpPr>
          <p:nvPr/>
        </p:nvSpPr>
        <p:spPr bwMode="auto">
          <a:xfrm>
            <a:off x="4357688" y="6143625"/>
            <a:ext cx="4392612" cy="369888"/>
          </a:xfrm>
          <a:prstGeom prst="rect">
            <a:avLst/>
          </a:prstGeom>
          <a:noFill/>
          <a:ln w="9525">
            <a:noFill/>
            <a:miter lim="800000"/>
            <a:headEnd/>
            <a:tailEnd/>
          </a:ln>
        </p:spPr>
        <p:txBody>
          <a:bodyPr>
            <a:spAutoFit/>
          </a:bodyPr>
          <a:lstStyle/>
          <a:p>
            <a:pPr algn="r"/>
            <a:r>
              <a:rPr lang="es-AR">
                <a:latin typeface="Verdana" pitchFamily="34" charset="0"/>
              </a:rPr>
              <a:t>Juan Francisco Martínez Cataldi</a:t>
            </a:r>
          </a:p>
        </p:txBody>
      </p:sp>
    </p:spTree>
  </p:cSld>
  <p:clrMapOvr>
    <a:masterClrMapping/>
  </p:clrMapOvr>
  <p:transition>
    <p:newsflash/>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642938" y="857250"/>
            <a:ext cx="8183562" cy="1050925"/>
          </a:xfrm>
        </p:spPr>
        <p:txBody>
          <a:bodyPr/>
          <a:lstStyle/>
          <a:p>
            <a:pPr fontAlgn="auto">
              <a:spcAft>
                <a:spcPts val="0"/>
              </a:spcAft>
              <a:defRPr/>
            </a:pPr>
            <a:r>
              <a:rPr lang="es-AR" dirty="0" smtClean="0"/>
              <a:t>El CICLO</a:t>
            </a:r>
            <a:endParaRPr lang="es-AR" dirty="0"/>
          </a:p>
        </p:txBody>
      </p:sp>
      <p:sp>
        <p:nvSpPr>
          <p:cNvPr id="18434" name="2 Marcador de contenido"/>
          <p:cNvSpPr>
            <a:spLocks noGrp="1"/>
          </p:cNvSpPr>
          <p:nvPr>
            <p:ph idx="1"/>
          </p:nvPr>
        </p:nvSpPr>
        <p:spPr>
          <a:xfrm>
            <a:off x="500063" y="1143000"/>
            <a:ext cx="7858125" cy="4714875"/>
          </a:xfrm>
        </p:spPr>
        <p:txBody>
          <a:bodyPr/>
          <a:lstStyle/>
          <a:p>
            <a:pPr>
              <a:lnSpc>
                <a:spcPct val="80000"/>
              </a:lnSpc>
              <a:buFont typeface="Wingdings 2" pitchFamily="18" charset="2"/>
              <a:buNone/>
            </a:pPr>
            <a:endParaRPr lang="es-AR" sz="4000" smtClean="0"/>
          </a:p>
          <a:p>
            <a:pPr>
              <a:lnSpc>
                <a:spcPct val="80000"/>
              </a:lnSpc>
            </a:pPr>
            <a:endParaRPr lang="es-AR" b="1" smtClean="0"/>
          </a:p>
          <a:p>
            <a:pPr>
              <a:lnSpc>
                <a:spcPct val="80000"/>
              </a:lnSpc>
            </a:pPr>
            <a:r>
              <a:rPr lang="es-AR" b="1" smtClean="0"/>
              <a:t>2 º </a:t>
            </a:r>
            <a:r>
              <a:rPr lang="es-AR" smtClean="0"/>
              <a:t>Como presupuestar y administrar costos del estudio profesional. 27/08/12</a:t>
            </a:r>
          </a:p>
          <a:p>
            <a:pPr>
              <a:lnSpc>
                <a:spcPct val="80000"/>
              </a:lnSpc>
            </a:pPr>
            <a:r>
              <a:rPr lang="es-AR" b="1" smtClean="0"/>
              <a:t>3 º </a:t>
            </a:r>
            <a:r>
              <a:rPr lang="es-AR" smtClean="0"/>
              <a:t>La gestión del Capital Humano del Estudio. 17/09/12</a:t>
            </a:r>
          </a:p>
          <a:p>
            <a:pPr>
              <a:lnSpc>
                <a:spcPct val="80000"/>
              </a:lnSpc>
            </a:pPr>
            <a:r>
              <a:rPr lang="es-AR" b="1" smtClean="0"/>
              <a:t>4 º </a:t>
            </a:r>
            <a:r>
              <a:rPr lang="es-AR" smtClean="0"/>
              <a:t>Relación del estudio-empresa con el cliente. 22/10/12</a:t>
            </a:r>
          </a:p>
          <a:p>
            <a:pPr>
              <a:lnSpc>
                <a:spcPct val="80000"/>
              </a:lnSpc>
            </a:pPr>
            <a:r>
              <a:rPr lang="es-AR" b="1" smtClean="0"/>
              <a:t>5 º </a:t>
            </a:r>
            <a:r>
              <a:rPr lang="es-AR" smtClean="0"/>
              <a:t>Oportunidades de crecimiento y gestión. 29/11/12</a:t>
            </a:r>
          </a:p>
          <a:p>
            <a:endParaRPr lang="es-AR" smtClean="0"/>
          </a:p>
        </p:txBody>
      </p:sp>
      <p:pic>
        <p:nvPicPr>
          <p:cNvPr id="4" name="3 Imagen" descr="logo.bmp"/>
          <p:cNvPicPr>
            <a:picLocks noChangeAspect="1"/>
          </p:cNvPicPr>
          <p:nvPr/>
        </p:nvPicPr>
        <p:blipFill>
          <a:blip r:embed="rId2" cstate="print"/>
          <a:stretch>
            <a:fillRect/>
          </a:stretch>
        </p:blipFill>
        <p:spPr>
          <a:xfrm>
            <a:off x="6858016" y="500042"/>
            <a:ext cx="1783686" cy="1343010"/>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265218" name="Picture 6" descr="red"/>
          <p:cNvPicPr>
            <a:picLocks noChangeAspect="1" noChangeArrowheads="1"/>
          </p:cNvPicPr>
          <p:nvPr/>
        </p:nvPicPr>
        <p:blipFill>
          <a:blip r:embed="rId3"/>
          <a:srcRect/>
          <a:stretch>
            <a:fillRect/>
          </a:stretch>
        </p:blipFill>
        <p:spPr bwMode="auto">
          <a:xfrm>
            <a:off x="4500563" y="2420939"/>
            <a:ext cx="4100606" cy="3294078"/>
          </a:xfrm>
          <a:prstGeom prst="rect">
            <a:avLst/>
          </a:prstGeom>
          <a:ln>
            <a:noFill/>
          </a:ln>
          <a:effectLst>
            <a:softEdge rad="112500"/>
          </a:effectLst>
        </p:spPr>
      </p:pic>
      <p:sp>
        <p:nvSpPr>
          <p:cNvPr id="56322" name="Rectangle 5"/>
          <p:cNvSpPr>
            <a:spLocks noChangeArrowheads="1"/>
          </p:cNvSpPr>
          <p:nvPr/>
        </p:nvSpPr>
        <p:spPr bwMode="auto">
          <a:xfrm>
            <a:off x="152400" y="6553200"/>
            <a:ext cx="5410200" cy="260350"/>
          </a:xfrm>
          <a:prstGeom prst="rect">
            <a:avLst/>
          </a:prstGeom>
          <a:noFill/>
          <a:ln w="9525">
            <a:noFill/>
            <a:miter lim="800000"/>
            <a:headEnd/>
            <a:tailEnd/>
          </a:ln>
        </p:spPr>
        <p:txBody>
          <a:bodyPr lIns="90488" tIns="46038" rIns="90488" bIns="46038">
            <a:spAutoFit/>
          </a:bodyPr>
          <a:lstStyle/>
          <a:p>
            <a:pPr eaLnBrk="0" hangingPunct="0"/>
            <a:r>
              <a:rPr lang="es-ES_tradnl" sz="1100" b="1">
                <a:solidFill>
                  <a:srgbClr val="333399"/>
                </a:solidFill>
                <a:latin typeface="Calibri" pitchFamily="34" charset="0"/>
              </a:rPr>
              <a:t>El rol profesional en la cultura emprendedora</a:t>
            </a:r>
          </a:p>
        </p:txBody>
      </p:sp>
      <p:sp>
        <p:nvSpPr>
          <p:cNvPr id="14" name="13 Rectángulo"/>
          <p:cNvSpPr/>
          <p:nvPr/>
        </p:nvSpPr>
        <p:spPr>
          <a:xfrm>
            <a:off x="357188" y="1571625"/>
            <a:ext cx="8429625" cy="1108075"/>
          </a:xfrm>
          <a:prstGeom prst="rect">
            <a:avLst/>
          </a:prstGeom>
        </p:spPr>
        <p:txBody>
          <a:bodyPr>
            <a:spAutoFit/>
          </a:bodyPr>
          <a:lstStyle/>
          <a:p>
            <a:pPr algn="ctr" fontAlgn="auto">
              <a:spcBef>
                <a:spcPts val="0"/>
              </a:spcBef>
              <a:spcAft>
                <a:spcPts val="0"/>
              </a:spcAft>
              <a:defRPr/>
            </a:pPr>
            <a:r>
              <a:rPr lang="es-MX" sz="2200" b="1" dirty="0">
                <a:solidFill>
                  <a:srgbClr val="FF0000"/>
                </a:solidFill>
                <a:effectLst>
                  <a:outerShdw blurRad="53975" dist="22860" dir="5400000" algn="tl" rotWithShape="0">
                    <a:srgbClr val="000000">
                      <a:alpha val="55000"/>
                    </a:srgbClr>
                  </a:outerShdw>
                </a:effectLst>
                <a:latin typeface="+mj-lt"/>
                <a:ea typeface="+mj-ea"/>
                <a:cs typeface="+mj-cs"/>
              </a:rPr>
              <a:t>¿Trabajamos en forma aislada o dentro de un complejo sistema con múltiples actores e interrelaciones?</a:t>
            </a:r>
            <a:endParaRPr lang="en-US" sz="2200" b="1" dirty="0">
              <a:solidFill>
                <a:srgbClr val="FF0000"/>
              </a:solidFill>
              <a:effectLst>
                <a:outerShdw blurRad="53975" dist="22860" dir="5400000" algn="tl" rotWithShape="0">
                  <a:srgbClr val="000000">
                    <a:alpha val="55000"/>
                  </a:srgbClr>
                </a:outerShdw>
              </a:effectLst>
              <a:latin typeface="+mj-lt"/>
              <a:ea typeface="+mj-ea"/>
              <a:cs typeface="+mj-cs"/>
            </a:endParaRPr>
          </a:p>
        </p:txBody>
      </p:sp>
      <p:pic>
        <p:nvPicPr>
          <p:cNvPr id="265222" name="Picture 10"/>
          <p:cNvPicPr>
            <a:picLocks noChangeAspect="1" noChangeArrowheads="1"/>
          </p:cNvPicPr>
          <p:nvPr/>
        </p:nvPicPr>
        <p:blipFill>
          <a:blip r:embed="rId4"/>
          <a:srcRect/>
          <a:stretch>
            <a:fillRect/>
          </a:stretch>
        </p:blipFill>
        <p:spPr bwMode="auto">
          <a:xfrm>
            <a:off x="857224" y="2706010"/>
            <a:ext cx="3500463" cy="3294758"/>
          </a:xfrm>
          <a:prstGeom prst="rect">
            <a:avLst/>
          </a:prstGeom>
          <a:ln>
            <a:noFill/>
          </a:ln>
          <a:effectLst>
            <a:softEdge rad="112500"/>
          </a:effectLst>
        </p:spPr>
      </p:pic>
      <p:sp>
        <p:nvSpPr>
          <p:cNvPr id="7" name="6 Título"/>
          <p:cNvSpPr>
            <a:spLocks noGrp="1"/>
          </p:cNvSpPr>
          <p:nvPr>
            <p:ph type="title" idx="4294967295"/>
          </p:nvPr>
        </p:nvSpPr>
        <p:spPr>
          <a:xfrm>
            <a:off x="214313" y="357188"/>
            <a:ext cx="7572375" cy="1050925"/>
          </a:xfrm>
        </p:spPr>
        <p:txBody>
          <a:bodyPr>
            <a:normAutofit fontScale="90000"/>
          </a:bodyPr>
          <a:lstStyle/>
          <a:p>
            <a:pPr fontAlgn="auto">
              <a:spcAft>
                <a:spcPts val="0"/>
              </a:spcAft>
              <a:defRPr/>
            </a:pPr>
            <a:r>
              <a:rPr lang="es-AR" dirty="0" smtClean="0">
                <a:solidFill>
                  <a:srgbClr val="FF0000"/>
                </a:solidFill>
              </a:rPr>
              <a:t>Construcción de redes sociales</a:t>
            </a:r>
            <a:endParaRPr lang="es-AR" dirty="0">
              <a:solidFill>
                <a:srgbClr val="FF0000"/>
              </a:solidFill>
            </a:endParaRPr>
          </a:p>
        </p:txBody>
      </p:sp>
      <p:sp>
        <p:nvSpPr>
          <p:cNvPr id="56326" name="7 Rectángulo"/>
          <p:cNvSpPr>
            <a:spLocks noChangeArrowheads="1"/>
          </p:cNvSpPr>
          <p:nvPr/>
        </p:nvSpPr>
        <p:spPr bwMode="auto">
          <a:xfrm>
            <a:off x="4357688" y="6143625"/>
            <a:ext cx="4392612" cy="369888"/>
          </a:xfrm>
          <a:prstGeom prst="rect">
            <a:avLst/>
          </a:prstGeom>
          <a:noFill/>
          <a:ln w="9525">
            <a:noFill/>
            <a:miter lim="800000"/>
            <a:headEnd/>
            <a:tailEnd/>
          </a:ln>
        </p:spPr>
        <p:txBody>
          <a:bodyPr>
            <a:spAutoFit/>
          </a:bodyPr>
          <a:lstStyle/>
          <a:p>
            <a:pPr algn="r"/>
            <a:r>
              <a:rPr lang="es-AR">
                <a:latin typeface="Verdana" pitchFamily="34" charset="0"/>
              </a:rPr>
              <a:t>Juan Francisco Martínez Cataldi</a:t>
            </a:r>
          </a:p>
        </p:txBody>
      </p:sp>
    </p:spTree>
  </p:cSld>
  <p:clrMapOvr>
    <a:masterClrMapping/>
  </p:clrMapOvr>
  <p:transition>
    <p:newsfla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265222"/>
                                        </p:tgtEl>
                                        <p:attrNameLst>
                                          <p:attrName>style.visibility</p:attrName>
                                        </p:attrNameLst>
                                      </p:cBhvr>
                                      <p:to>
                                        <p:strVal val="visible"/>
                                      </p:to>
                                    </p:set>
                                    <p:animEffect transition="in" filter="box(in)">
                                      <p:cBhvr>
                                        <p:cTn id="7" dur="500"/>
                                        <p:tgtEl>
                                          <p:spTgt spid="265222"/>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nodeType="clickEffect">
                                  <p:stCondLst>
                                    <p:cond delay="0"/>
                                  </p:stCondLst>
                                  <p:childTnLst>
                                    <p:set>
                                      <p:cBhvr>
                                        <p:cTn id="11" dur="1" fill="hold">
                                          <p:stCondLst>
                                            <p:cond delay="0"/>
                                          </p:stCondLst>
                                        </p:cTn>
                                        <p:tgtEl>
                                          <p:spTgt spid="265218"/>
                                        </p:tgtEl>
                                        <p:attrNameLst>
                                          <p:attrName>style.visibility</p:attrName>
                                        </p:attrNameLst>
                                      </p:cBhvr>
                                      <p:to>
                                        <p:strVal val="visible"/>
                                      </p:to>
                                    </p:set>
                                    <p:animEffect transition="in" filter="box(in)">
                                      <p:cBhvr>
                                        <p:cTn id="12" dur="500"/>
                                        <p:tgtEl>
                                          <p:spTgt spid="2652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69" name="Text Box 2"/>
          <p:cNvSpPr txBox="1">
            <a:spLocks noChangeArrowheads="1"/>
          </p:cNvSpPr>
          <p:nvPr/>
        </p:nvSpPr>
        <p:spPr bwMode="auto">
          <a:xfrm>
            <a:off x="7019925" y="5230813"/>
            <a:ext cx="1219200" cy="427037"/>
          </a:xfrm>
          <a:prstGeom prst="rect">
            <a:avLst/>
          </a:prstGeom>
          <a:noFill/>
          <a:ln w="12700">
            <a:noFill/>
            <a:miter lim="800000"/>
            <a:headEnd type="none" w="sm" len="sm"/>
            <a:tailEnd type="none" w="sm" len="sm"/>
          </a:ln>
        </p:spPr>
        <p:txBody>
          <a:bodyPr>
            <a:spAutoFit/>
          </a:bodyPr>
          <a:lstStyle/>
          <a:p>
            <a:pPr eaLnBrk="0" hangingPunct="0">
              <a:spcBef>
                <a:spcPct val="50000"/>
              </a:spcBef>
            </a:pPr>
            <a:endParaRPr lang="es-ES" sz="2200" b="1">
              <a:latin typeface="Tahoma" pitchFamily="34" charset="0"/>
            </a:endParaRPr>
          </a:p>
        </p:txBody>
      </p:sp>
      <p:sp>
        <p:nvSpPr>
          <p:cNvPr id="58370" name="Line 4"/>
          <p:cNvSpPr>
            <a:spLocks noChangeShapeType="1"/>
          </p:cNvSpPr>
          <p:nvPr/>
        </p:nvSpPr>
        <p:spPr bwMode="auto">
          <a:xfrm>
            <a:off x="0" y="2286000"/>
            <a:ext cx="0" cy="0"/>
          </a:xfrm>
          <a:prstGeom prst="line">
            <a:avLst/>
          </a:prstGeom>
          <a:noFill/>
          <a:ln w="12700">
            <a:solidFill>
              <a:schemeClr val="tx1"/>
            </a:solidFill>
            <a:round/>
            <a:headEnd/>
            <a:tailEnd/>
          </a:ln>
        </p:spPr>
        <p:txBody>
          <a:bodyPr wrap="none" anchor="ctr"/>
          <a:lstStyle/>
          <a:p>
            <a:endParaRPr lang="es-AR"/>
          </a:p>
        </p:txBody>
      </p:sp>
      <p:sp>
        <p:nvSpPr>
          <p:cNvPr id="58371" name="Text Box 5"/>
          <p:cNvSpPr txBox="1">
            <a:spLocks noChangeArrowheads="1"/>
          </p:cNvSpPr>
          <p:nvPr/>
        </p:nvSpPr>
        <p:spPr bwMode="auto">
          <a:xfrm>
            <a:off x="827088" y="4006850"/>
            <a:ext cx="2819400" cy="427038"/>
          </a:xfrm>
          <a:prstGeom prst="rect">
            <a:avLst/>
          </a:prstGeom>
          <a:noFill/>
          <a:ln w="12700">
            <a:noFill/>
            <a:miter lim="800000"/>
            <a:headEnd/>
            <a:tailEnd/>
          </a:ln>
        </p:spPr>
        <p:txBody>
          <a:bodyPr>
            <a:spAutoFit/>
          </a:bodyPr>
          <a:lstStyle/>
          <a:p>
            <a:pPr algn="ctr" eaLnBrk="0" hangingPunct="0">
              <a:spcBef>
                <a:spcPct val="50000"/>
              </a:spcBef>
            </a:pPr>
            <a:endParaRPr lang="es-ES" sz="2200" b="1">
              <a:latin typeface="Tahoma" pitchFamily="34" charset="0"/>
            </a:endParaRPr>
          </a:p>
        </p:txBody>
      </p:sp>
      <p:sp>
        <p:nvSpPr>
          <p:cNvPr id="18" name="17 Título"/>
          <p:cNvSpPr>
            <a:spLocks noGrp="1"/>
          </p:cNvSpPr>
          <p:nvPr>
            <p:ph type="title" idx="4294967295"/>
          </p:nvPr>
        </p:nvSpPr>
        <p:spPr>
          <a:xfrm>
            <a:off x="428625" y="214313"/>
            <a:ext cx="6929438" cy="1050925"/>
          </a:xfrm>
        </p:spPr>
        <p:txBody>
          <a:bodyPr>
            <a:noAutofit/>
          </a:bodyPr>
          <a:lstStyle/>
          <a:p>
            <a:pPr fontAlgn="auto">
              <a:spcAft>
                <a:spcPts val="0"/>
              </a:spcAft>
              <a:defRPr/>
            </a:pPr>
            <a:r>
              <a:rPr lang="es-AR" sz="2100" dirty="0" smtClean="0">
                <a:solidFill>
                  <a:srgbClr val="FF0000"/>
                </a:solidFill>
                <a:latin typeface="Teen Light" pitchFamily="2" charset="0"/>
              </a:rPr>
              <a:t>La clave esta en participar y ser creativos en la manera de vincularnos</a:t>
            </a:r>
            <a:r>
              <a:rPr lang="es-ES" sz="2100" dirty="0" smtClean="0">
                <a:solidFill>
                  <a:srgbClr val="FF0000"/>
                </a:solidFill>
                <a:latin typeface="Teen Light" pitchFamily="2" charset="0"/>
              </a:rPr>
              <a:t/>
            </a:r>
            <a:br>
              <a:rPr lang="es-ES" sz="2100" dirty="0" smtClean="0">
                <a:solidFill>
                  <a:srgbClr val="FF0000"/>
                </a:solidFill>
                <a:latin typeface="Teen Light" pitchFamily="2" charset="0"/>
              </a:rPr>
            </a:br>
            <a:endParaRPr lang="es-AR" sz="2100" dirty="0">
              <a:solidFill>
                <a:srgbClr val="FF0000"/>
              </a:solidFill>
            </a:endParaRPr>
          </a:p>
        </p:txBody>
      </p:sp>
      <p:sp>
        <p:nvSpPr>
          <p:cNvPr id="267269" name="Oval 10"/>
          <p:cNvSpPr>
            <a:spLocks noGrp="1" noChangeArrowheads="1"/>
          </p:cNvSpPr>
          <p:nvPr>
            <p:ph idx="4294967295"/>
          </p:nvPr>
        </p:nvSpPr>
        <p:spPr>
          <a:xfrm>
            <a:off x="3429000" y="3214688"/>
            <a:ext cx="3357563" cy="857250"/>
          </a:xfrm>
          <a:prstGeom prst="ellipse">
            <a:avLst/>
          </a:prstGeom>
          <a:solidFill>
            <a:srgbClr val="263886"/>
          </a:solidFill>
          <a:ln w="12700">
            <a:solidFill>
              <a:schemeClr val="tx1"/>
            </a:solidFill>
            <a:round/>
          </a:ln>
        </p:spPr>
        <p:txBody>
          <a:bodyPr tIns="108000"/>
          <a:lstStyle/>
          <a:p>
            <a:pPr algn="ctr">
              <a:spcBef>
                <a:spcPct val="0"/>
              </a:spcBef>
              <a:buFontTx/>
              <a:buNone/>
            </a:pPr>
            <a:r>
              <a:rPr lang="es-AR" sz="2000" b="1" smtClean="0">
                <a:solidFill>
                  <a:schemeClr val="bg1"/>
                </a:solidFill>
                <a:latin typeface="Calibri" pitchFamily="34" charset="0"/>
              </a:rPr>
              <a:t>Colegas</a:t>
            </a:r>
            <a:endParaRPr lang="es-ES" sz="2000" b="1" smtClean="0">
              <a:solidFill>
                <a:schemeClr val="bg1"/>
              </a:solidFill>
              <a:latin typeface="Calibri" pitchFamily="34" charset="0"/>
            </a:endParaRPr>
          </a:p>
        </p:txBody>
      </p:sp>
      <p:sp>
        <p:nvSpPr>
          <p:cNvPr id="58374" name="Text Box 11"/>
          <p:cNvSpPr txBox="1">
            <a:spLocks noChangeArrowheads="1"/>
          </p:cNvSpPr>
          <p:nvPr/>
        </p:nvSpPr>
        <p:spPr bwMode="auto">
          <a:xfrm>
            <a:off x="3203575" y="2349500"/>
            <a:ext cx="2819400" cy="427038"/>
          </a:xfrm>
          <a:prstGeom prst="rect">
            <a:avLst/>
          </a:prstGeom>
          <a:noFill/>
          <a:ln w="12700">
            <a:noFill/>
            <a:miter lim="800000"/>
            <a:headEnd/>
            <a:tailEnd/>
          </a:ln>
        </p:spPr>
        <p:txBody>
          <a:bodyPr>
            <a:spAutoFit/>
          </a:bodyPr>
          <a:lstStyle/>
          <a:p>
            <a:pPr algn="ctr" eaLnBrk="0" hangingPunct="0">
              <a:spcBef>
                <a:spcPct val="50000"/>
              </a:spcBef>
            </a:pPr>
            <a:endParaRPr lang="es-ES" sz="2200" b="1">
              <a:latin typeface="Tahoma" pitchFamily="34" charset="0"/>
            </a:endParaRPr>
          </a:p>
        </p:txBody>
      </p:sp>
      <p:sp>
        <p:nvSpPr>
          <p:cNvPr id="267271" name="Oval 12"/>
          <p:cNvSpPr>
            <a:spLocks noChangeArrowheads="1"/>
          </p:cNvSpPr>
          <p:nvPr/>
        </p:nvSpPr>
        <p:spPr bwMode="auto">
          <a:xfrm>
            <a:off x="6143625" y="2428875"/>
            <a:ext cx="2663825" cy="1008063"/>
          </a:xfrm>
          <a:prstGeom prst="ellipse">
            <a:avLst/>
          </a:prstGeom>
          <a:solidFill>
            <a:srgbClr val="263886"/>
          </a:solidFill>
          <a:ln w="12700">
            <a:solidFill>
              <a:schemeClr val="tx1"/>
            </a:solidFill>
            <a:round/>
            <a:headEnd/>
            <a:tailEnd/>
          </a:ln>
        </p:spPr>
        <p:txBody>
          <a:bodyPr lIns="18000" tIns="180000" rIns="18000" bIns="10800" anchor="ctr"/>
          <a:lstStyle/>
          <a:p>
            <a:pPr marL="342900" indent="-342900" algn="ctr"/>
            <a:r>
              <a:rPr lang="es-ES" sz="2000" b="1">
                <a:solidFill>
                  <a:schemeClr val="bg1"/>
                </a:solidFill>
                <a:latin typeface="Calibri" pitchFamily="34" charset="0"/>
              </a:rPr>
              <a:t>Cámaras Empresarias</a:t>
            </a:r>
          </a:p>
        </p:txBody>
      </p:sp>
      <p:sp>
        <p:nvSpPr>
          <p:cNvPr id="267272" name="Oval 13"/>
          <p:cNvSpPr>
            <a:spLocks noChangeArrowheads="1"/>
          </p:cNvSpPr>
          <p:nvPr/>
        </p:nvSpPr>
        <p:spPr bwMode="auto">
          <a:xfrm>
            <a:off x="1500188" y="3929063"/>
            <a:ext cx="3490912" cy="1295400"/>
          </a:xfrm>
          <a:prstGeom prst="ellipse">
            <a:avLst/>
          </a:prstGeom>
          <a:solidFill>
            <a:srgbClr val="263886"/>
          </a:solidFill>
          <a:ln w="12700">
            <a:solidFill>
              <a:schemeClr val="tx1"/>
            </a:solidFill>
            <a:round/>
            <a:headEnd/>
            <a:tailEnd/>
          </a:ln>
        </p:spPr>
        <p:txBody>
          <a:bodyPr anchor="ctr"/>
          <a:lstStyle/>
          <a:p>
            <a:pPr marL="342900" indent="-342900" algn="ctr"/>
            <a:r>
              <a:rPr lang="es-AR" sz="2000" b="1">
                <a:solidFill>
                  <a:schemeClr val="bg1"/>
                </a:solidFill>
                <a:latin typeface="Calibri" pitchFamily="34" charset="0"/>
              </a:rPr>
              <a:t> Asociaciones de Profesionales</a:t>
            </a:r>
            <a:endParaRPr lang="es-ES" sz="2000" b="1">
              <a:solidFill>
                <a:schemeClr val="bg1"/>
              </a:solidFill>
              <a:latin typeface="Calibri" pitchFamily="34" charset="0"/>
            </a:endParaRPr>
          </a:p>
        </p:txBody>
      </p:sp>
      <p:sp>
        <p:nvSpPr>
          <p:cNvPr id="267273" name="Oval 14"/>
          <p:cNvSpPr>
            <a:spLocks noChangeArrowheads="1"/>
          </p:cNvSpPr>
          <p:nvPr/>
        </p:nvSpPr>
        <p:spPr bwMode="auto">
          <a:xfrm>
            <a:off x="2500313" y="928688"/>
            <a:ext cx="2663825" cy="1008062"/>
          </a:xfrm>
          <a:prstGeom prst="ellipse">
            <a:avLst/>
          </a:prstGeom>
          <a:solidFill>
            <a:srgbClr val="263886"/>
          </a:solidFill>
          <a:ln w="12700">
            <a:solidFill>
              <a:schemeClr val="tx1"/>
            </a:solidFill>
            <a:round/>
            <a:headEnd/>
            <a:tailEnd/>
          </a:ln>
        </p:spPr>
        <p:txBody>
          <a:bodyPr anchor="ctr"/>
          <a:lstStyle/>
          <a:p>
            <a:pPr marL="342900" indent="-342900" algn="ctr"/>
            <a:r>
              <a:rPr lang="es-ES" sz="2000" b="1">
                <a:solidFill>
                  <a:schemeClr val="bg1"/>
                </a:solidFill>
                <a:latin typeface="Calibri" pitchFamily="34" charset="0"/>
              </a:rPr>
              <a:t>Empresarios</a:t>
            </a:r>
          </a:p>
        </p:txBody>
      </p:sp>
      <p:sp>
        <p:nvSpPr>
          <p:cNvPr id="267274" name="Oval 15"/>
          <p:cNvSpPr>
            <a:spLocks noChangeArrowheads="1"/>
          </p:cNvSpPr>
          <p:nvPr/>
        </p:nvSpPr>
        <p:spPr bwMode="auto">
          <a:xfrm>
            <a:off x="285750" y="5214938"/>
            <a:ext cx="2663825" cy="1008062"/>
          </a:xfrm>
          <a:prstGeom prst="ellipse">
            <a:avLst/>
          </a:prstGeom>
          <a:solidFill>
            <a:srgbClr val="263886"/>
          </a:solidFill>
          <a:ln w="12700">
            <a:solidFill>
              <a:schemeClr val="tx1"/>
            </a:solidFill>
            <a:round/>
            <a:headEnd/>
            <a:tailEnd/>
          </a:ln>
        </p:spPr>
        <p:txBody>
          <a:bodyPr anchor="ctr"/>
          <a:lstStyle/>
          <a:p>
            <a:pPr marL="342900" indent="-342900" algn="ctr"/>
            <a:r>
              <a:rPr lang="es-ES" sz="2000" b="1">
                <a:solidFill>
                  <a:schemeClr val="bg1"/>
                </a:solidFill>
                <a:latin typeface="Calibri" pitchFamily="34" charset="0"/>
              </a:rPr>
              <a:t>Foros de Internet</a:t>
            </a:r>
          </a:p>
        </p:txBody>
      </p:sp>
      <p:sp>
        <p:nvSpPr>
          <p:cNvPr id="267275" name="Oval 16"/>
          <p:cNvSpPr>
            <a:spLocks noChangeArrowheads="1"/>
          </p:cNvSpPr>
          <p:nvPr/>
        </p:nvSpPr>
        <p:spPr bwMode="auto">
          <a:xfrm>
            <a:off x="571500" y="1571625"/>
            <a:ext cx="2663825" cy="1008063"/>
          </a:xfrm>
          <a:prstGeom prst="ellipse">
            <a:avLst/>
          </a:prstGeom>
          <a:solidFill>
            <a:srgbClr val="263886"/>
          </a:solidFill>
          <a:ln w="12700">
            <a:solidFill>
              <a:schemeClr val="tx1"/>
            </a:solidFill>
            <a:round/>
            <a:headEnd/>
            <a:tailEnd/>
          </a:ln>
        </p:spPr>
        <p:txBody>
          <a:bodyPr lIns="0" tIns="0" rIns="0" bIns="360000" anchor="ctr" anchorCtr="1"/>
          <a:lstStyle/>
          <a:p>
            <a:pPr marL="342900" indent="-342900" algn="ctr"/>
            <a:endParaRPr lang="es-AR" sz="2000" b="1">
              <a:solidFill>
                <a:schemeClr val="bg1"/>
              </a:solidFill>
              <a:latin typeface="Calibri" pitchFamily="34" charset="0"/>
            </a:endParaRPr>
          </a:p>
          <a:p>
            <a:pPr marL="342900" indent="-342900" algn="ctr"/>
            <a:r>
              <a:rPr lang="es-ES" sz="2000" b="1">
                <a:solidFill>
                  <a:schemeClr val="bg1"/>
                </a:solidFill>
                <a:latin typeface="Calibri" pitchFamily="34" charset="0"/>
              </a:rPr>
              <a:t>Instituciones Educativas</a:t>
            </a:r>
          </a:p>
        </p:txBody>
      </p:sp>
      <p:sp>
        <p:nvSpPr>
          <p:cNvPr id="267276" name="Oval 17"/>
          <p:cNvSpPr>
            <a:spLocks noChangeArrowheads="1"/>
          </p:cNvSpPr>
          <p:nvPr/>
        </p:nvSpPr>
        <p:spPr bwMode="auto">
          <a:xfrm>
            <a:off x="5214938" y="3929063"/>
            <a:ext cx="3786187" cy="1368425"/>
          </a:xfrm>
          <a:prstGeom prst="ellipse">
            <a:avLst/>
          </a:prstGeom>
          <a:solidFill>
            <a:srgbClr val="263886"/>
          </a:solidFill>
          <a:ln w="12700">
            <a:solidFill>
              <a:schemeClr val="tx1"/>
            </a:solidFill>
            <a:round/>
            <a:headEnd/>
            <a:tailEnd/>
          </a:ln>
        </p:spPr>
        <p:txBody>
          <a:bodyPr lIns="0" tIns="0" rIns="0" bIns="0" anchor="ctr" anchorCtr="1"/>
          <a:lstStyle/>
          <a:p>
            <a:pPr marL="342900" indent="-342900" algn="ctr"/>
            <a:r>
              <a:rPr lang="es-AR" sz="2000" b="1">
                <a:solidFill>
                  <a:schemeClr val="bg1"/>
                </a:solidFill>
                <a:latin typeface="Calibri" pitchFamily="34" charset="0"/>
              </a:rPr>
              <a:t>Organizaciones No Gubernamentales</a:t>
            </a:r>
            <a:endParaRPr lang="es-ES" sz="2000" b="1">
              <a:solidFill>
                <a:schemeClr val="bg1"/>
              </a:solidFill>
              <a:latin typeface="Calibri" pitchFamily="34" charset="0"/>
            </a:endParaRPr>
          </a:p>
        </p:txBody>
      </p:sp>
      <p:sp>
        <p:nvSpPr>
          <p:cNvPr id="267277" name="Oval 18"/>
          <p:cNvSpPr>
            <a:spLocks noChangeArrowheads="1"/>
          </p:cNvSpPr>
          <p:nvPr/>
        </p:nvSpPr>
        <p:spPr bwMode="auto">
          <a:xfrm>
            <a:off x="4929188" y="1214438"/>
            <a:ext cx="3214687" cy="1214437"/>
          </a:xfrm>
          <a:prstGeom prst="ellipse">
            <a:avLst/>
          </a:prstGeom>
          <a:solidFill>
            <a:srgbClr val="263886"/>
          </a:solidFill>
          <a:ln w="12700">
            <a:solidFill>
              <a:schemeClr val="tx1"/>
            </a:solidFill>
            <a:round/>
            <a:headEnd/>
            <a:tailEnd/>
          </a:ln>
        </p:spPr>
        <p:txBody>
          <a:bodyPr lIns="0" tIns="36000" rIns="0" bIns="36000" anchor="ctr"/>
          <a:lstStyle/>
          <a:p>
            <a:pPr marL="342900" indent="-342900" algn="ctr"/>
            <a:r>
              <a:rPr lang="es-ES" sz="2000" b="1">
                <a:solidFill>
                  <a:schemeClr val="bg1"/>
                </a:solidFill>
                <a:latin typeface="Calibri" pitchFamily="34" charset="0"/>
              </a:rPr>
              <a:t>Profesionales de otras Disciplinas</a:t>
            </a:r>
          </a:p>
        </p:txBody>
      </p:sp>
      <p:sp>
        <p:nvSpPr>
          <p:cNvPr id="267278" name="Oval 19"/>
          <p:cNvSpPr>
            <a:spLocks noChangeArrowheads="1"/>
          </p:cNvSpPr>
          <p:nvPr/>
        </p:nvSpPr>
        <p:spPr bwMode="auto">
          <a:xfrm>
            <a:off x="3500438" y="5286375"/>
            <a:ext cx="3390900" cy="1008063"/>
          </a:xfrm>
          <a:prstGeom prst="ellipse">
            <a:avLst/>
          </a:prstGeom>
          <a:solidFill>
            <a:srgbClr val="263886"/>
          </a:solidFill>
          <a:ln w="12700">
            <a:solidFill>
              <a:schemeClr val="tx1"/>
            </a:solidFill>
            <a:round/>
            <a:headEnd/>
            <a:tailEnd/>
          </a:ln>
        </p:spPr>
        <p:txBody>
          <a:bodyPr lIns="0" rIns="0" anchor="ctr" anchorCtr="1"/>
          <a:lstStyle/>
          <a:p>
            <a:pPr marL="342900" indent="-342900" algn="ctr"/>
            <a:endParaRPr lang="es-AR" sz="2000" b="1">
              <a:solidFill>
                <a:schemeClr val="bg1"/>
              </a:solidFill>
              <a:latin typeface="Calibri" pitchFamily="34" charset="0"/>
            </a:endParaRPr>
          </a:p>
          <a:p>
            <a:pPr marL="342900" indent="-342900" algn="ctr"/>
            <a:r>
              <a:rPr lang="es-AR" sz="2000" b="1">
                <a:solidFill>
                  <a:schemeClr val="bg1"/>
                </a:solidFill>
                <a:latin typeface="Calibri" pitchFamily="34" charset="0"/>
              </a:rPr>
              <a:t>Organismos Internacionales</a:t>
            </a:r>
          </a:p>
          <a:p>
            <a:pPr marL="342900" indent="-342900" algn="ctr"/>
            <a:endParaRPr lang="es-ES" sz="2000" b="1">
              <a:solidFill>
                <a:schemeClr val="bg1"/>
              </a:solidFill>
              <a:latin typeface="Calibri" pitchFamily="34" charset="0"/>
            </a:endParaRPr>
          </a:p>
        </p:txBody>
      </p:sp>
      <p:sp>
        <p:nvSpPr>
          <p:cNvPr id="267279" name="Oval 21"/>
          <p:cNvSpPr>
            <a:spLocks noChangeArrowheads="1"/>
          </p:cNvSpPr>
          <p:nvPr/>
        </p:nvSpPr>
        <p:spPr bwMode="auto">
          <a:xfrm>
            <a:off x="714375" y="2786063"/>
            <a:ext cx="2663825" cy="1008062"/>
          </a:xfrm>
          <a:prstGeom prst="ellipse">
            <a:avLst/>
          </a:prstGeom>
          <a:solidFill>
            <a:srgbClr val="263886"/>
          </a:solidFill>
          <a:ln w="12700">
            <a:solidFill>
              <a:schemeClr val="tx1"/>
            </a:solidFill>
            <a:round/>
            <a:headEnd/>
            <a:tailEnd/>
          </a:ln>
        </p:spPr>
        <p:txBody>
          <a:bodyPr anchor="ctr"/>
          <a:lstStyle/>
          <a:p>
            <a:pPr marL="342900" indent="-342900" algn="ctr"/>
            <a:r>
              <a:rPr lang="es-ES" sz="2000" b="1">
                <a:solidFill>
                  <a:schemeClr val="bg1"/>
                </a:solidFill>
                <a:latin typeface="Calibri" pitchFamily="34" charset="0"/>
              </a:rPr>
              <a:t>Organismos Públicos</a:t>
            </a:r>
          </a:p>
        </p:txBody>
      </p:sp>
      <p:sp>
        <p:nvSpPr>
          <p:cNvPr id="267280" name="Oval 22"/>
          <p:cNvSpPr>
            <a:spLocks noChangeArrowheads="1"/>
          </p:cNvSpPr>
          <p:nvPr/>
        </p:nvSpPr>
        <p:spPr bwMode="auto">
          <a:xfrm>
            <a:off x="3071813" y="2143125"/>
            <a:ext cx="2725737" cy="1008063"/>
          </a:xfrm>
          <a:prstGeom prst="ellipse">
            <a:avLst/>
          </a:prstGeom>
          <a:solidFill>
            <a:srgbClr val="263886"/>
          </a:solidFill>
          <a:ln w="12700">
            <a:solidFill>
              <a:schemeClr val="tx1"/>
            </a:solidFill>
            <a:round/>
            <a:headEnd/>
            <a:tailEnd/>
          </a:ln>
        </p:spPr>
        <p:txBody>
          <a:bodyPr anchor="ctr"/>
          <a:lstStyle/>
          <a:p>
            <a:pPr marL="342900" indent="-342900" algn="ctr"/>
            <a:r>
              <a:rPr lang="es-ES" sz="2000" b="1">
                <a:solidFill>
                  <a:schemeClr val="bg1"/>
                </a:solidFill>
                <a:latin typeface="Calibri" pitchFamily="34" charset="0"/>
              </a:rPr>
              <a:t>Empresas Vinculadas</a:t>
            </a:r>
          </a:p>
        </p:txBody>
      </p:sp>
      <p:sp>
        <p:nvSpPr>
          <p:cNvPr id="58385" name="18 Rectángulo"/>
          <p:cNvSpPr>
            <a:spLocks noChangeArrowheads="1"/>
          </p:cNvSpPr>
          <p:nvPr/>
        </p:nvSpPr>
        <p:spPr bwMode="auto">
          <a:xfrm>
            <a:off x="4357688" y="6143625"/>
            <a:ext cx="4392612" cy="369888"/>
          </a:xfrm>
          <a:prstGeom prst="rect">
            <a:avLst/>
          </a:prstGeom>
          <a:noFill/>
          <a:ln w="9525">
            <a:noFill/>
            <a:miter lim="800000"/>
            <a:headEnd/>
            <a:tailEnd/>
          </a:ln>
        </p:spPr>
        <p:txBody>
          <a:bodyPr>
            <a:spAutoFit/>
          </a:bodyPr>
          <a:lstStyle/>
          <a:p>
            <a:pPr algn="r"/>
            <a:r>
              <a:rPr lang="es-AR">
                <a:latin typeface="Verdana" pitchFamily="34" charset="0"/>
              </a:rPr>
              <a:t>Juan Francisco Martínez Cataldi</a:t>
            </a:r>
          </a:p>
        </p:txBody>
      </p:sp>
    </p:spTree>
  </p:cSld>
  <p:clrMapOvr>
    <a:masterClrMapping/>
  </p:clrMapOvr>
  <p:transition>
    <p:newsfla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267269">
                                            <p:bg/>
                                          </p:spTgt>
                                        </p:tgtEl>
                                        <p:attrNameLst>
                                          <p:attrName>style.visibility</p:attrName>
                                        </p:attrNameLst>
                                      </p:cBhvr>
                                      <p:to>
                                        <p:strVal val="visible"/>
                                      </p:to>
                                    </p:set>
                                    <p:animEffect transition="in" filter="box(in)">
                                      <p:cBhvr>
                                        <p:cTn id="7" dur="500"/>
                                        <p:tgtEl>
                                          <p:spTgt spid="267269">
                                            <p:bg/>
                                          </p:spTgt>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267269">
                                            <p:txEl>
                                              <p:pRg st="0" end="0"/>
                                            </p:txEl>
                                          </p:spTgt>
                                        </p:tgtEl>
                                        <p:attrNameLst>
                                          <p:attrName>style.visibility</p:attrName>
                                        </p:attrNameLst>
                                      </p:cBhvr>
                                      <p:to>
                                        <p:strVal val="visible"/>
                                      </p:to>
                                    </p:set>
                                    <p:animEffect transition="in" filter="box(in)">
                                      <p:cBhvr>
                                        <p:cTn id="12" dur="500"/>
                                        <p:tgtEl>
                                          <p:spTgt spid="267269">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grpId="0" nodeType="clickEffect">
                                  <p:stCondLst>
                                    <p:cond delay="0"/>
                                  </p:stCondLst>
                                  <p:childTnLst>
                                    <p:set>
                                      <p:cBhvr>
                                        <p:cTn id="16" dur="1" fill="hold">
                                          <p:stCondLst>
                                            <p:cond delay="0"/>
                                          </p:stCondLst>
                                        </p:cTn>
                                        <p:tgtEl>
                                          <p:spTgt spid="267271"/>
                                        </p:tgtEl>
                                        <p:attrNameLst>
                                          <p:attrName>style.visibility</p:attrName>
                                        </p:attrNameLst>
                                      </p:cBhvr>
                                      <p:to>
                                        <p:strVal val="visible"/>
                                      </p:to>
                                    </p:set>
                                    <p:animEffect transition="in" filter="box(in)">
                                      <p:cBhvr>
                                        <p:cTn id="17" dur="500"/>
                                        <p:tgtEl>
                                          <p:spTgt spid="267271"/>
                                        </p:tgtEl>
                                      </p:cBhvr>
                                    </p:animEffect>
                                  </p:childTnLst>
                                </p:cTn>
                              </p:par>
                            </p:childTnLst>
                          </p:cTn>
                        </p:par>
                      </p:childTnLst>
                    </p:cTn>
                  </p:par>
                  <p:par>
                    <p:cTn id="18" fill="hold">
                      <p:stCondLst>
                        <p:cond delay="indefinite"/>
                      </p:stCondLst>
                      <p:childTnLst>
                        <p:par>
                          <p:cTn id="19" fill="hold">
                            <p:stCondLst>
                              <p:cond delay="0"/>
                            </p:stCondLst>
                            <p:childTnLst>
                              <p:par>
                                <p:cTn id="20" presetID="4" presetClass="entr" presetSubtype="16" fill="hold" grpId="0" nodeType="clickEffect">
                                  <p:stCondLst>
                                    <p:cond delay="0"/>
                                  </p:stCondLst>
                                  <p:childTnLst>
                                    <p:set>
                                      <p:cBhvr>
                                        <p:cTn id="21" dur="1" fill="hold">
                                          <p:stCondLst>
                                            <p:cond delay="0"/>
                                          </p:stCondLst>
                                        </p:cTn>
                                        <p:tgtEl>
                                          <p:spTgt spid="267272"/>
                                        </p:tgtEl>
                                        <p:attrNameLst>
                                          <p:attrName>style.visibility</p:attrName>
                                        </p:attrNameLst>
                                      </p:cBhvr>
                                      <p:to>
                                        <p:strVal val="visible"/>
                                      </p:to>
                                    </p:set>
                                    <p:animEffect transition="in" filter="box(in)">
                                      <p:cBhvr>
                                        <p:cTn id="22" dur="500"/>
                                        <p:tgtEl>
                                          <p:spTgt spid="267272"/>
                                        </p:tgtEl>
                                      </p:cBhvr>
                                    </p:animEffect>
                                  </p:childTnLst>
                                </p:cTn>
                              </p:par>
                            </p:childTnLst>
                          </p:cTn>
                        </p:par>
                      </p:childTnLst>
                    </p:cTn>
                  </p:par>
                  <p:par>
                    <p:cTn id="23" fill="hold">
                      <p:stCondLst>
                        <p:cond delay="indefinite"/>
                      </p:stCondLst>
                      <p:childTnLst>
                        <p:par>
                          <p:cTn id="24" fill="hold">
                            <p:stCondLst>
                              <p:cond delay="0"/>
                            </p:stCondLst>
                            <p:childTnLst>
                              <p:par>
                                <p:cTn id="25" presetID="4" presetClass="entr" presetSubtype="16" fill="hold" grpId="0" nodeType="clickEffect">
                                  <p:stCondLst>
                                    <p:cond delay="0"/>
                                  </p:stCondLst>
                                  <p:childTnLst>
                                    <p:set>
                                      <p:cBhvr>
                                        <p:cTn id="26" dur="1" fill="hold">
                                          <p:stCondLst>
                                            <p:cond delay="0"/>
                                          </p:stCondLst>
                                        </p:cTn>
                                        <p:tgtEl>
                                          <p:spTgt spid="267280"/>
                                        </p:tgtEl>
                                        <p:attrNameLst>
                                          <p:attrName>style.visibility</p:attrName>
                                        </p:attrNameLst>
                                      </p:cBhvr>
                                      <p:to>
                                        <p:strVal val="visible"/>
                                      </p:to>
                                    </p:set>
                                    <p:animEffect transition="in" filter="box(in)">
                                      <p:cBhvr>
                                        <p:cTn id="27" dur="500"/>
                                        <p:tgtEl>
                                          <p:spTgt spid="267280"/>
                                        </p:tgtEl>
                                      </p:cBhvr>
                                    </p:animEffect>
                                  </p:childTnLst>
                                </p:cTn>
                              </p:par>
                            </p:childTnLst>
                          </p:cTn>
                        </p:par>
                      </p:childTnLst>
                    </p:cTn>
                  </p:par>
                  <p:par>
                    <p:cTn id="28" fill="hold">
                      <p:stCondLst>
                        <p:cond delay="indefinite"/>
                      </p:stCondLst>
                      <p:childTnLst>
                        <p:par>
                          <p:cTn id="29" fill="hold">
                            <p:stCondLst>
                              <p:cond delay="0"/>
                            </p:stCondLst>
                            <p:childTnLst>
                              <p:par>
                                <p:cTn id="30" presetID="4" presetClass="entr" presetSubtype="16" fill="hold" grpId="0" nodeType="clickEffect">
                                  <p:stCondLst>
                                    <p:cond delay="0"/>
                                  </p:stCondLst>
                                  <p:childTnLst>
                                    <p:set>
                                      <p:cBhvr>
                                        <p:cTn id="31" dur="1" fill="hold">
                                          <p:stCondLst>
                                            <p:cond delay="0"/>
                                          </p:stCondLst>
                                        </p:cTn>
                                        <p:tgtEl>
                                          <p:spTgt spid="267275"/>
                                        </p:tgtEl>
                                        <p:attrNameLst>
                                          <p:attrName>style.visibility</p:attrName>
                                        </p:attrNameLst>
                                      </p:cBhvr>
                                      <p:to>
                                        <p:strVal val="visible"/>
                                      </p:to>
                                    </p:set>
                                    <p:animEffect transition="in" filter="box(in)">
                                      <p:cBhvr>
                                        <p:cTn id="32" dur="500"/>
                                        <p:tgtEl>
                                          <p:spTgt spid="267275"/>
                                        </p:tgtEl>
                                      </p:cBhvr>
                                    </p:animEffect>
                                  </p:childTnLst>
                                </p:cTn>
                              </p:par>
                            </p:childTnLst>
                          </p:cTn>
                        </p:par>
                      </p:childTnLst>
                    </p:cTn>
                  </p:par>
                  <p:par>
                    <p:cTn id="33" fill="hold">
                      <p:stCondLst>
                        <p:cond delay="indefinite"/>
                      </p:stCondLst>
                      <p:childTnLst>
                        <p:par>
                          <p:cTn id="34" fill="hold">
                            <p:stCondLst>
                              <p:cond delay="0"/>
                            </p:stCondLst>
                            <p:childTnLst>
                              <p:par>
                                <p:cTn id="35" presetID="4" presetClass="entr" presetSubtype="16" fill="hold" grpId="0" nodeType="clickEffect">
                                  <p:stCondLst>
                                    <p:cond delay="0"/>
                                  </p:stCondLst>
                                  <p:childTnLst>
                                    <p:set>
                                      <p:cBhvr>
                                        <p:cTn id="36" dur="1" fill="hold">
                                          <p:stCondLst>
                                            <p:cond delay="0"/>
                                          </p:stCondLst>
                                        </p:cTn>
                                        <p:tgtEl>
                                          <p:spTgt spid="267274"/>
                                        </p:tgtEl>
                                        <p:attrNameLst>
                                          <p:attrName>style.visibility</p:attrName>
                                        </p:attrNameLst>
                                      </p:cBhvr>
                                      <p:to>
                                        <p:strVal val="visible"/>
                                      </p:to>
                                    </p:set>
                                    <p:animEffect transition="in" filter="box(in)">
                                      <p:cBhvr>
                                        <p:cTn id="37" dur="500"/>
                                        <p:tgtEl>
                                          <p:spTgt spid="267274"/>
                                        </p:tgtEl>
                                      </p:cBhvr>
                                    </p:animEffect>
                                  </p:childTnLst>
                                </p:cTn>
                              </p:par>
                            </p:childTnLst>
                          </p:cTn>
                        </p:par>
                      </p:childTnLst>
                    </p:cTn>
                  </p:par>
                  <p:par>
                    <p:cTn id="38" fill="hold">
                      <p:stCondLst>
                        <p:cond delay="indefinite"/>
                      </p:stCondLst>
                      <p:childTnLst>
                        <p:par>
                          <p:cTn id="39" fill="hold">
                            <p:stCondLst>
                              <p:cond delay="0"/>
                            </p:stCondLst>
                            <p:childTnLst>
                              <p:par>
                                <p:cTn id="40" presetID="4" presetClass="entr" presetSubtype="16" fill="hold" grpId="0" nodeType="clickEffect">
                                  <p:stCondLst>
                                    <p:cond delay="0"/>
                                  </p:stCondLst>
                                  <p:childTnLst>
                                    <p:set>
                                      <p:cBhvr>
                                        <p:cTn id="41" dur="1" fill="hold">
                                          <p:stCondLst>
                                            <p:cond delay="0"/>
                                          </p:stCondLst>
                                        </p:cTn>
                                        <p:tgtEl>
                                          <p:spTgt spid="267279"/>
                                        </p:tgtEl>
                                        <p:attrNameLst>
                                          <p:attrName>style.visibility</p:attrName>
                                        </p:attrNameLst>
                                      </p:cBhvr>
                                      <p:to>
                                        <p:strVal val="visible"/>
                                      </p:to>
                                    </p:set>
                                    <p:animEffect transition="in" filter="box(in)">
                                      <p:cBhvr>
                                        <p:cTn id="42" dur="500"/>
                                        <p:tgtEl>
                                          <p:spTgt spid="267279"/>
                                        </p:tgtEl>
                                      </p:cBhvr>
                                    </p:animEffect>
                                  </p:childTnLst>
                                </p:cTn>
                              </p:par>
                            </p:childTnLst>
                          </p:cTn>
                        </p:par>
                      </p:childTnLst>
                    </p:cTn>
                  </p:par>
                  <p:par>
                    <p:cTn id="43" fill="hold">
                      <p:stCondLst>
                        <p:cond delay="indefinite"/>
                      </p:stCondLst>
                      <p:childTnLst>
                        <p:par>
                          <p:cTn id="44" fill="hold">
                            <p:stCondLst>
                              <p:cond delay="0"/>
                            </p:stCondLst>
                            <p:childTnLst>
                              <p:par>
                                <p:cTn id="45" presetID="4" presetClass="entr" presetSubtype="16" fill="hold" grpId="0" nodeType="clickEffect">
                                  <p:stCondLst>
                                    <p:cond delay="0"/>
                                  </p:stCondLst>
                                  <p:childTnLst>
                                    <p:set>
                                      <p:cBhvr>
                                        <p:cTn id="46" dur="1" fill="hold">
                                          <p:stCondLst>
                                            <p:cond delay="0"/>
                                          </p:stCondLst>
                                        </p:cTn>
                                        <p:tgtEl>
                                          <p:spTgt spid="267273"/>
                                        </p:tgtEl>
                                        <p:attrNameLst>
                                          <p:attrName>style.visibility</p:attrName>
                                        </p:attrNameLst>
                                      </p:cBhvr>
                                      <p:to>
                                        <p:strVal val="visible"/>
                                      </p:to>
                                    </p:set>
                                    <p:animEffect transition="in" filter="box(in)">
                                      <p:cBhvr>
                                        <p:cTn id="47" dur="500"/>
                                        <p:tgtEl>
                                          <p:spTgt spid="267273"/>
                                        </p:tgtEl>
                                      </p:cBhvr>
                                    </p:animEffect>
                                  </p:childTnLst>
                                </p:cTn>
                              </p:par>
                            </p:childTnLst>
                          </p:cTn>
                        </p:par>
                      </p:childTnLst>
                    </p:cTn>
                  </p:par>
                  <p:par>
                    <p:cTn id="48" fill="hold">
                      <p:stCondLst>
                        <p:cond delay="indefinite"/>
                      </p:stCondLst>
                      <p:childTnLst>
                        <p:par>
                          <p:cTn id="49" fill="hold">
                            <p:stCondLst>
                              <p:cond delay="0"/>
                            </p:stCondLst>
                            <p:childTnLst>
                              <p:par>
                                <p:cTn id="50" presetID="4" presetClass="entr" presetSubtype="16" fill="hold" grpId="0" nodeType="clickEffect">
                                  <p:stCondLst>
                                    <p:cond delay="0"/>
                                  </p:stCondLst>
                                  <p:childTnLst>
                                    <p:set>
                                      <p:cBhvr>
                                        <p:cTn id="51" dur="1" fill="hold">
                                          <p:stCondLst>
                                            <p:cond delay="0"/>
                                          </p:stCondLst>
                                        </p:cTn>
                                        <p:tgtEl>
                                          <p:spTgt spid="267277"/>
                                        </p:tgtEl>
                                        <p:attrNameLst>
                                          <p:attrName>style.visibility</p:attrName>
                                        </p:attrNameLst>
                                      </p:cBhvr>
                                      <p:to>
                                        <p:strVal val="visible"/>
                                      </p:to>
                                    </p:set>
                                    <p:animEffect transition="in" filter="box(in)">
                                      <p:cBhvr>
                                        <p:cTn id="52" dur="500"/>
                                        <p:tgtEl>
                                          <p:spTgt spid="267277"/>
                                        </p:tgtEl>
                                      </p:cBhvr>
                                    </p:animEffect>
                                  </p:childTnLst>
                                </p:cTn>
                              </p:par>
                            </p:childTnLst>
                          </p:cTn>
                        </p:par>
                      </p:childTnLst>
                    </p:cTn>
                  </p:par>
                  <p:par>
                    <p:cTn id="53" fill="hold">
                      <p:stCondLst>
                        <p:cond delay="indefinite"/>
                      </p:stCondLst>
                      <p:childTnLst>
                        <p:par>
                          <p:cTn id="54" fill="hold">
                            <p:stCondLst>
                              <p:cond delay="0"/>
                            </p:stCondLst>
                            <p:childTnLst>
                              <p:par>
                                <p:cTn id="55" presetID="4" presetClass="entr" presetSubtype="16" fill="hold" grpId="0" nodeType="clickEffect">
                                  <p:stCondLst>
                                    <p:cond delay="0"/>
                                  </p:stCondLst>
                                  <p:childTnLst>
                                    <p:set>
                                      <p:cBhvr>
                                        <p:cTn id="56" dur="1" fill="hold">
                                          <p:stCondLst>
                                            <p:cond delay="0"/>
                                          </p:stCondLst>
                                        </p:cTn>
                                        <p:tgtEl>
                                          <p:spTgt spid="267276"/>
                                        </p:tgtEl>
                                        <p:attrNameLst>
                                          <p:attrName>style.visibility</p:attrName>
                                        </p:attrNameLst>
                                      </p:cBhvr>
                                      <p:to>
                                        <p:strVal val="visible"/>
                                      </p:to>
                                    </p:set>
                                    <p:animEffect transition="in" filter="box(in)">
                                      <p:cBhvr>
                                        <p:cTn id="57" dur="500"/>
                                        <p:tgtEl>
                                          <p:spTgt spid="267276"/>
                                        </p:tgtEl>
                                      </p:cBhvr>
                                    </p:animEffect>
                                  </p:childTnLst>
                                </p:cTn>
                              </p:par>
                            </p:childTnLst>
                          </p:cTn>
                        </p:par>
                      </p:childTnLst>
                    </p:cTn>
                  </p:par>
                  <p:par>
                    <p:cTn id="58" fill="hold">
                      <p:stCondLst>
                        <p:cond delay="indefinite"/>
                      </p:stCondLst>
                      <p:childTnLst>
                        <p:par>
                          <p:cTn id="59" fill="hold">
                            <p:stCondLst>
                              <p:cond delay="0"/>
                            </p:stCondLst>
                            <p:childTnLst>
                              <p:par>
                                <p:cTn id="60" presetID="4" presetClass="entr" presetSubtype="16" fill="hold" grpId="0" nodeType="clickEffect">
                                  <p:stCondLst>
                                    <p:cond delay="0"/>
                                  </p:stCondLst>
                                  <p:childTnLst>
                                    <p:set>
                                      <p:cBhvr>
                                        <p:cTn id="61" dur="1" fill="hold">
                                          <p:stCondLst>
                                            <p:cond delay="0"/>
                                          </p:stCondLst>
                                        </p:cTn>
                                        <p:tgtEl>
                                          <p:spTgt spid="267278"/>
                                        </p:tgtEl>
                                        <p:attrNameLst>
                                          <p:attrName>style.visibility</p:attrName>
                                        </p:attrNameLst>
                                      </p:cBhvr>
                                      <p:to>
                                        <p:strVal val="visible"/>
                                      </p:to>
                                    </p:set>
                                    <p:animEffect transition="in" filter="box(in)">
                                      <p:cBhvr>
                                        <p:cTn id="62" dur="500"/>
                                        <p:tgtEl>
                                          <p:spTgt spid="26727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7269" grpId="0" build="p" animBg="1"/>
      <p:bldP spid="267271" grpId="0" animBg="1"/>
      <p:bldP spid="267272" grpId="0" animBg="1"/>
      <p:bldP spid="267273" grpId="0" animBg="1"/>
      <p:bldP spid="267274" grpId="0" animBg="1"/>
      <p:bldP spid="267275" grpId="0" animBg="1"/>
      <p:bldP spid="267276" grpId="0" animBg="1"/>
      <p:bldP spid="267277" grpId="0" animBg="1"/>
      <p:bldP spid="267278" grpId="0" animBg="1"/>
      <p:bldP spid="267279" grpId="0" animBg="1"/>
      <p:bldP spid="267280" grpId="0"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0162" name="Rectangle 2"/>
          <p:cNvSpPr>
            <a:spLocks noGrp="1" noChangeArrowheads="1"/>
          </p:cNvSpPr>
          <p:nvPr>
            <p:ph type="title" idx="4294967295"/>
          </p:nvPr>
        </p:nvSpPr>
        <p:spPr>
          <a:xfrm>
            <a:off x="285750" y="500063"/>
            <a:ext cx="6929438" cy="1050925"/>
          </a:xfrm>
        </p:spPr>
        <p:txBody>
          <a:bodyPr>
            <a:normAutofit fontScale="90000"/>
          </a:bodyPr>
          <a:lstStyle/>
          <a:p>
            <a:pPr fontAlgn="auto">
              <a:spcAft>
                <a:spcPts val="0"/>
              </a:spcAft>
              <a:defRPr/>
            </a:pPr>
            <a:r>
              <a:rPr lang="es-AR" sz="4000" dirty="0" smtClean="0">
                <a:solidFill>
                  <a:srgbClr val="FF0000"/>
                </a:solidFill>
              </a:rPr>
              <a:t>¿Cuál sería nuestro rol en el estudio?</a:t>
            </a:r>
            <a:endParaRPr lang="es-ES" sz="4000" dirty="0" smtClean="0">
              <a:solidFill>
                <a:srgbClr val="FF0000"/>
              </a:solidFill>
            </a:endParaRPr>
          </a:p>
        </p:txBody>
      </p:sp>
      <p:sp>
        <p:nvSpPr>
          <p:cNvPr id="220163" name="Rectangle 3"/>
          <p:cNvSpPr>
            <a:spLocks noGrp="1" noChangeArrowheads="1"/>
          </p:cNvSpPr>
          <p:nvPr>
            <p:ph idx="4294967295"/>
          </p:nvPr>
        </p:nvSpPr>
        <p:spPr>
          <a:xfrm>
            <a:off x="285750" y="1643063"/>
            <a:ext cx="7500938" cy="4214812"/>
          </a:xfrm>
        </p:spPr>
        <p:txBody>
          <a:bodyPr>
            <a:normAutofit/>
          </a:bodyPr>
          <a:lstStyle/>
          <a:p>
            <a:pPr marL="265176" indent="-265176" fontAlgn="auto">
              <a:spcAft>
                <a:spcPts val="0"/>
              </a:spcAft>
              <a:buFont typeface="Wingdings 2"/>
              <a:buChar char=""/>
              <a:defRPr/>
            </a:pPr>
            <a:r>
              <a:rPr lang="es-AR" sz="2200" b="1" dirty="0" smtClean="0">
                <a:latin typeface="+mj-lt"/>
              </a:rPr>
              <a:t>Control por objetivos</a:t>
            </a:r>
            <a:r>
              <a:rPr lang="es-AR" sz="2200" dirty="0" smtClean="0">
                <a:latin typeface="+mj-lt"/>
              </a:rPr>
              <a:t> y no por cantidad de horas</a:t>
            </a:r>
          </a:p>
          <a:p>
            <a:pPr marL="265176" indent="-265176" fontAlgn="auto">
              <a:spcAft>
                <a:spcPts val="0"/>
              </a:spcAft>
              <a:buFont typeface="Wingdings 2"/>
              <a:buChar char=""/>
              <a:defRPr/>
            </a:pPr>
            <a:r>
              <a:rPr lang="es-AR" sz="2200" b="1" dirty="0" smtClean="0">
                <a:latin typeface="+mj-lt"/>
              </a:rPr>
              <a:t>Reglas claras</a:t>
            </a:r>
            <a:r>
              <a:rPr lang="es-AR" sz="2200" dirty="0" smtClean="0">
                <a:latin typeface="+mj-lt"/>
              </a:rPr>
              <a:t> y concretas</a:t>
            </a:r>
          </a:p>
        </p:txBody>
      </p:sp>
      <p:sp>
        <p:nvSpPr>
          <p:cNvPr id="220166" name="Rectangle 6"/>
          <p:cNvSpPr>
            <a:spLocks noChangeArrowheads="1"/>
          </p:cNvSpPr>
          <p:nvPr/>
        </p:nvSpPr>
        <p:spPr bwMode="auto">
          <a:xfrm>
            <a:off x="3714750" y="4214813"/>
            <a:ext cx="4824413" cy="1484312"/>
          </a:xfrm>
          <a:prstGeom prst="rect">
            <a:avLst/>
          </a:prstGeom>
          <a:noFill/>
          <a:ln w="9525">
            <a:noFill/>
            <a:miter lim="800000"/>
            <a:headEnd/>
            <a:tailEnd/>
          </a:ln>
          <a:effectLst/>
        </p:spPr>
        <p:txBody>
          <a:bodyPr>
            <a:spAutoFit/>
          </a:bodyPr>
          <a:lstStyle/>
          <a:p>
            <a:pPr marL="265176" indent="-265176" fontAlgn="auto">
              <a:spcBef>
                <a:spcPts val="250"/>
              </a:spcBef>
              <a:spcAft>
                <a:spcPts val="0"/>
              </a:spcAft>
              <a:buClr>
                <a:schemeClr val="accent1"/>
              </a:buClr>
              <a:buSzPct val="80000"/>
              <a:buFont typeface="Wingdings 2"/>
              <a:buChar char=""/>
              <a:defRPr/>
            </a:pPr>
            <a:r>
              <a:rPr lang="es-AR" b="1" dirty="0">
                <a:latin typeface="+mj-lt"/>
              </a:rPr>
              <a:t> </a:t>
            </a:r>
            <a:r>
              <a:rPr lang="es-AR" sz="2200" dirty="0">
                <a:latin typeface="+mj-lt"/>
              </a:rPr>
              <a:t>Manuales de procedimientos simples</a:t>
            </a:r>
          </a:p>
          <a:p>
            <a:pPr marL="265176" indent="-265176" fontAlgn="auto">
              <a:spcBef>
                <a:spcPts val="250"/>
              </a:spcBef>
              <a:spcAft>
                <a:spcPts val="0"/>
              </a:spcAft>
              <a:buClr>
                <a:schemeClr val="accent1"/>
              </a:buClr>
              <a:buSzPct val="80000"/>
              <a:buFont typeface="Wingdings 2"/>
              <a:buChar char=""/>
              <a:defRPr/>
            </a:pPr>
            <a:r>
              <a:rPr lang="es-AR" sz="2200" dirty="0">
                <a:latin typeface="+mj-lt"/>
              </a:rPr>
              <a:t> Aprender a delegar y controlar a la vez </a:t>
            </a:r>
            <a:endParaRPr lang="es-ES" sz="2200" dirty="0">
              <a:latin typeface="+mj-lt"/>
            </a:endParaRPr>
          </a:p>
        </p:txBody>
      </p:sp>
      <p:sp>
        <p:nvSpPr>
          <p:cNvPr id="60420" name="6 Rectángulo"/>
          <p:cNvSpPr>
            <a:spLocks noChangeArrowheads="1"/>
          </p:cNvSpPr>
          <p:nvPr/>
        </p:nvSpPr>
        <p:spPr bwMode="auto">
          <a:xfrm>
            <a:off x="4357688" y="6143625"/>
            <a:ext cx="4392612" cy="369888"/>
          </a:xfrm>
          <a:prstGeom prst="rect">
            <a:avLst/>
          </a:prstGeom>
          <a:noFill/>
          <a:ln w="9525">
            <a:noFill/>
            <a:miter lim="800000"/>
            <a:headEnd/>
            <a:tailEnd/>
          </a:ln>
        </p:spPr>
        <p:txBody>
          <a:bodyPr>
            <a:spAutoFit/>
          </a:bodyPr>
          <a:lstStyle/>
          <a:p>
            <a:pPr algn="r"/>
            <a:r>
              <a:rPr lang="es-AR">
                <a:latin typeface="Verdana" pitchFamily="34" charset="0"/>
              </a:rPr>
              <a:t>Juan Francisco Martínez Cataldi</a:t>
            </a:r>
          </a:p>
        </p:txBody>
      </p:sp>
    </p:spTree>
  </p:cSld>
  <p:clrMapOvr>
    <a:masterClrMapping/>
  </p:clrMapOvr>
  <p:transition>
    <p:newsflash/>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9138" name="Rectangle 2"/>
          <p:cNvSpPr>
            <a:spLocks noGrp="1" noChangeArrowheads="1"/>
          </p:cNvSpPr>
          <p:nvPr>
            <p:ph type="title" idx="4294967295"/>
          </p:nvPr>
        </p:nvSpPr>
        <p:spPr>
          <a:xfrm>
            <a:off x="285750" y="500063"/>
            <a:ext cx="6929438" cy="1050925"/>
          </a:xfrm>
        </p:spPr>
        <p:txBody>
          <a:bodyPr/>
          <a:lstStyle/>
          <a:p>
            <a:pPr fontAlgn="auto">
              <a:spcAft>
                <a:spcPts val="0"/>
              </a:spcAft>
              <a:defRPr/>
            </a:pPr>
            <a:r>
              <a:rPr lang="es-AR" dirty="0" smtClean="0">
                <a:solidFill>
                  <a:srgbClr val="FF0000"/>
                </a:solidFill>
              </a:rPr>
              <a:t>Para pensar….</a:t>
            </a:r>
            <a:endParaRPr lang="es-ES" dirty="0" smtClean="0">
              <a:solidFill>
                <a:srgbClr val="FF0000"/>
              </a:solidFill>
            </a:endParaRPr>
          </a:p>
        </p:txBody>
      </p:sp>
      <p:sp>
        <p:nvSpPr>
          <p:cNvPr id="219139" name="Oval 3"/>
          <p:cNvSpPr>
            <a:spLocks noChangeArrowheads="1"/>
          </p:cNvSpPr>
          <p:nvPr/>
        </p:nvSpPr>
        <p:spPr bwMode="auto">
          <a:xfrm>
            <a:off x="900113" y="1714500"/>
            <a:ext cx="3816350" cy="2376488"/>
          </a:xfrm>
          <a:prstGeom prst="ellipse">
            <a:avLst/>
          </a:prstGeom>
          <a:solidFill>
            <a:srgbClr val="000066"/>
          </a:solidFill>
          <a:ln w="9525">
            <a:solidFill>
              <a:schemeClr val="tx1"/>
            </a:solidFill>
            <a:round/>
            <a:headEnd/>
            <a:tailEnd/>
          </a:ln>
          <a:effectLst/>
        </p:spPr>
        <p:txBody>
          <a:bodyPr wrap="none" anchor="ctr"/>
          <a:lstStyle/>
          <a:p>
            <a:pPr algn="ctr" fontAlgn="auto">
              <a:spcBef>
                <a:spcPts val="0"/>
              </a:spcBef>
              <a:spcAft>
                <a:spcPts val="0"/>
              </a:spcAft>
              <a:defRPr/>
            </a:pPr>
            <a:r>
              <a:rPr lang="es-AR">
                <a:solidFill>
                  <a:schemeClr val="bg1"/>
                </a:solidFill>
                <a:latin typeface="+mj-lt"/>
              </a:rPr>
              <a:t>Recursos humanos</a:t>
            </a:r>
            <a:endParaRPr lang="es-ES">
              <a:solidFill>
                <a:schemeClr val="bg1"/>
              </a:solidFill>
              <a:latin typeface="+mj-lt"/>
            </a:endParaRPr>
          </a:p>
        </p:txBody>
      </p:sp>
      <p:sp>
        <p:nvSpPr>
          <p:cNvPr id="219140" name="Oval 4"/>
          <p:cNvSpPr>
            <a:spLocks noChangeArrowheads="1"/>
          </p:cNvSpPr>
          <p:nvPr/>
        </p:nvSpPr>
        <p:spPr bwMode="auto">
          <a:xfrm>
            <a:off x="4787900" y="2794000"/>
            <a:ext cx="3816350" cy="2376488"/>
          </a:xfrm>
          <a:prstGeom prst="ellipse">
            <a:avLst/>
          </a:prstGeom>
          <a:solidFill>
            <a:srgbClr val="3366FF"/>
          </a:solidFill>
          <a:ln w="9525">
            <a:solidFill>
              <a:schemeClr val="tx1"/>
            </a:solidFill>
            <a:round/>
            <a:headEnd/>
            <a:tailEnd/>
          </a:ln>
        </p:spPr>
        <p:txBody>
          <a:bodyPr wrap="none" anchor="ctr"/>
          <a:lstStyle/>
          <a:p>
            <a:pPr algn="ctr"/>
            <a:r>
              <a:rPr lang="es-AR">
                <a:solidFill>
                  <a:schemeClr val="bg1"/>
                </a:solidFill>
                <a:latin typeface="Verdana" pitchFamily="34" charset="0"/>
              </a:rPr>
              <a:t>Capital humano</a:t>
            </a:r>
            <a:endParaRPr lang="es-ES">
              <a:solidFill>
                <a:schemeClr val="bg1"/>
              </a:solidFill>
              <a:latin typeface="Verdana" pitchFamily="34" charset="0"/>
            </a:endParaRPr>
          </a:p>
        </p:txBody>
      </p:sp>
      <p:sp>
        <p:nvSpPr>
          <p:cNvPr id="219141" name="AutoShape 5"/>
          <p:cNvSpPr>
            <a:spLocks noChangeArrowheads="1"/>
          </p:cNvSpPr>
          <p:nvPr/>
        </p:nvSpPr>
        <p:spPr bwMode="auto">
          <a:xfrm>
            <a:off x="3924300" y="2794000"/>
            <a:ext cx="1511300" cy="1944688"/>
          </a:xfrm>
          <a:custGeom>
            <a:avLst/>
            <a:gdLst>
              <a:gd name="T0" fmla="*/ 1133475 w 21600"/>
              <a:gd name="T1" fmla="*/ 0 h 21600"/>
              <a:gd name="T2" fmla="*/ 0 w 21600"/>
              <a:gd name="T3" fmla="*/ 972344 h 21600"/>
              <a:gd name="T4" fmla="*/ 1133475 w 21600"/>
              <a:gd name="T5" fmla="*/ 1944687 h 21600"/>
              <a:gd name="T6" fmla="*/ 1511300 w 21600"/>
              <a:gd name="T7" fmla="*/ 972344 h 21600"/>
              <a:gd name="T8" fmla="*/ 17694720 60000 65536"/>
              <a:gd name="T9" fmla="*/ 11796480 60000 65536"/>
              <a:gd name="T10" fmla="*/ 5898240 60000 65536"/>
              <a:gd name="T11" fmla="*/ 0 60000 65536"/>
              <a:gd name="T12" fmla="*/ 3375 w 21600"/>
              <a:gd name="T13" fmla="*/ 5400 h 21600"/>
              <a:gd name="T14" fmla="*/ 18900 w 21600"/>
              <a:gd name="T15" fmla="*/ 16200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close/>
              </a:path>
              <a:path w="21600" h="21600">
                <a:moveTo>
                  <a:pt x="1350" y="5400"/>
                </a:moveTo>
                <a:lnTo>
                  <a:pt x="1350" y="16200"/>
                </a:lnTo>
                <a:lnTo>
                  <a:pt x="2700" y="16200"/>
                </a:lnTo>
                <a:lnTo>
                  <a:pt x="2700" y="5400"/>
                </a:lnTo>
                <a:close/>
              </a:path>
              <a:path w="21600" h="21600">
                <a:moveTo>
                  <a:pt x="0" y="5400"/>
                </a:moveTo>
                <a:lnTo>
                  <a:pt x="0" y="16200"/>
                </a:lnTo>
                <a:lnTo>
                  <a:pt x="675" y="16200"/>
                </a:lnTo>
                <a:lnTo>
                  <a:pt x="675" y="5400"/>
                </a:lnTo>
                <a:close/>
              </a:path>
            </a:pathLst>
          </a:custGeom>
          <a:solidFill>
            <a:srgbClr val="FF3737"/>
          </a:solidFill>
          <a:ln w="9525">
            <a:solidFill>
              <a:schemeClr val="tx1"/>
            </a:solidFill>
            <a:miter lim="800000"/>
            <a:headEnd/>
            <a:tailEnd/>
          </a:ln>
        </p:spPr>
        <p:txBody>
          <a:bodyPr wrap="none" anchor="ctr"/>
          <a:lstStyle/>
          <a:p>
            <a:endParaRPr lang="es-ES">
              <a:latin typeface="Verdana" pitchFamily="34" charset="0"/>
            </a:endParaRPr>
          </a:p>
        </p:txBody>
      </p:sp>
      <p:sp>
        <p:nvSpPr>
          <p:cNvPr id="61445" name="6 Rectángulo"/>
          <p:cNvSpPr>
            <a:spLocks noChangeArrowheads="1"/>
          </p:cNvSpPr>
          <p:nvPr/>
        </p:nvSpPr>
        <p:spPr bwMode="auto">
          <a:xfrm>
            <a:off x="4357688" y="6143625"/>
            <a:ext cx="4392612" cy="369888"/>
          </a:xfrm>
          <a:prstGeom prst="rect">
            <a:avLst/>
          </a:prstGeom>
          <a:noFill/>
          <a:ln w="9525">
            <a:noFill/>
            <a:miter lim="800000"/>
            <a:headEnd/>
            <a:tailEnd/>
          </a:ln>
        </p:spPr>
        <p:txBody>
          <a:bodyPr>
            <a:spAutoFit/>
          </a:bodyPr>
          <a:lstStyle/>
          <a:p>
            <a:pPr algn="r"/>
            <a:r>
              <a:rPr lang="es-AR">
                <a:latin typeface="Verdana" pitchFamily="34" charset="0"/>
              </a:rPr>
              <a:t>Juan Francisco Martínez Cataldi</a:t>
            </a:r>
          </a:p>
        </p:txBody>
      </p:sp>
    </p:spTree>
  </p:cSld>
  <p:clrMapOvr>
    <a:masterClrMapping/>
  </p:clrMapOvr>
  <p:transition>
    <p:newsfla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19139"/>
                                        </p:tgtEl>
                                        <p:attrNameLst>
                                          <p:attrName>style.visibility</p:attrName>
                                        </p:attrNameLst>
                                      </p:cBhvr>
                                      <p:to>
                                        <p:strVal val="visible"/>
                                      </p:to>
                                    </p:set>
                                    <p:anim calcmode="lin" valueType="num">
                                      <p:cBhvr additive="base">
                                        <p:cTn id="7" dur="500" fill="hold"/>
                                        <p:tgtEl>
                                          <p:spTgt spid="219139"/>
                                        </p:tgtEl>
                                        <p:attrNameLst>
                                          <p:attrName>ppt_x</p:attrName>
                                        </p:attrNameLst>
                                      </p:cBhvr>
                                      <p:tavLst>
                                        <p:tav tm="0">
                                          <p:val>
                                            <p:strVal val="#ppt_x"/>
                                          </p:val>
                                        </p:tav>
                                        <p:tav tm="100000">
                                          <p:val>
                                            <p:strVal val="#ppt_x"/>
                                          </p:val>
                                        </p:tav>
                                      </p:tavLst>
                                    </p:anim>
                                    <p:anim calcmode="lin" valueType="num">
                                      <p:cBhvr additive="base">
                                        <p:cTn id="8" dur="500" fill="hold"/>
                                        <p:tgtEl>
                                          <p:spTgt spid="21913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19141"/>
                                        </p:tgtEl>
                                        <p:attrNameLst>
                                          <p:attrName>style.visibility</p:attrName>
                                        </p:attrNameLst>
                                      </p:cBhvr>
                                      <p:to>
                                        <p:strVal val="visible"/>
                                      </p:to>
                                    </p:set>
                                    <p:anim calcmode="lin" valueType="num">
                                      <p:cBhvr additive="base">
                                        <p:cTn id="13" dur="500" fill="hold"/>
                                        <p:tgtEl>
                                          <p:spTgt spid="219141"/>
                                        </p:tgtEl>
                                        <p:attrNameLst>
                                          <p:attrName>ppt_x</p:attrName>
                                        </p:attrNameLst>
                                      </p:cBhvr>
                                      <p:tavLst>
                                        <p:tav tm="0">
                                          <p:val>
                                            <p:strVal val="#ppt_x"/>
                                          </p:val>
                                        </p:tav>
                                        <p:tav tm="100000">
                                          <p:val>
                                            <p:strVal val="#ppt_x"/>
                                          </p:val>
                                        </p:tav>
                                      </p:tavLst>
                                    </p:anim>
                                    <p:anim calcmode="lin" valueType="num">
                                      <p:cBhvr additive="base">
                                        <p:cTn id="14" dur="500" fill="hold"/>
                                        <p:tgtEl>
                                          <p:spTgt spid="219141"/>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219140"/>
                                        </p:tgtEl>
                                        <p:attrNameLst>
                                          <p:attrName>style.visibility</p:attrName>
                                        </p:attrNameLst>
                                      </p:cBhvr>
                                      <p:to>
                                        <p:strVal val="visible"/>
                                      </p:to>
                                    </p:set>
                                    <p:anim calcmode="lin" valueType="num">
                                      <p:cBhvr additive="base">
                                        <p:cTn id="19" dur="500" fill="hold"/>
                                        <p:tgtEl>
                                          <p:spTgt spid="219140"/>
                                        </p:tgtEl>
                                        <p:attrNameLst>
                                          <p:attrName>ppt_x</p:attrName>
                                        </p:attrNameLst>
                                      </p:cBhvr>
                                      <p:tavLst>
                                        <p:tav tm="0">
                                          <p:val>
                                            <p:strVal val="#ppt_x"/>
                                          </p:val>
                                        </p:tav>
                                        <p:tav tm="100000">
                                          <p:val>
                                            <p:strVal val="#ppt_x"/>
                                          </p:val>
                                        </p:tav>
                                      </p:tavLst>
                                    </p:anim>
                                    <p:anim calcmode="lin" valueType="num">
                                      <p:cBhvr additive="base">
                                        <p:cTn id="20" dur="500" fill="hold"/>
                                        <p:tgtEl>
                                          <p:spTgt spid="21914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9139" grpId="0" animBg="1"/>
      <p:bldP spid="219140" grpId="0" animBg="1"/>
      <p:bldP spid="219141" grpId="0" animBg="1"/>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7090" name="Rectangle 2"/>
          <p:cNvSpPr>
            <a:spLocks noGrp="1" noChangeArrowheads="1"/>
          </p:cNvSpPr>
          <p:nvPr>
            <p:ph type="title" idx="4294967295"/>
          </p:nvPr>
        </p:nvSpPr>
        <p:spPr>
          <a:xfrm>
            <a:off x="285750" y="500063"/>
            <a:ext cx="6929438" cy="1050925"/>
          </a:xfrm>
        </p:spPr>
        <p:txBody>
          <a:bodyPr/>
          <a:lstStyle/>
          <a:p>
            <a:pPr fontAlgn="auto">
              <a:spcAft>
                <a:spcPts val="0"/>
              </a:spcAft>
              <a:defRPr/>
            </a:pPr>
            <a:r>
              <a:rPr lang="es-AR" dirty="0" smtClean="0">
                <a:solidFill>
                  <a:srgbClr val="FF0000"/>
                </a:solidFill>
              </a:rPr>
              <a:t>Plan de Marketing</a:t>
            </a:r>
            <a:endParaRPr lang="es-ES" dirty="0" smtClean="0">
              <a:solidFill>
                <a:srgbClr val="FF0000"/>
              </a:solidFill>
            </a:endParaRPr>
          </a:p>
        </p:txBody>
      </p:sp>
      <p:sp>
        <p:nvSpPr>
          <p:cNvPr id="217091" name="Rectangle 3"/>
          <p:cNvSpPr>
            <a:spLocks noGrp="1" noChangeArrowheads="1"/>
          </p:cNvSpPr>
          <p:nvPr>
            <p:ph idx="4294967295"/>
          </p:nvPr>
        </p:nvSpPr>
        <p:spPr>
          <a:xfrm>
            <a:off x="571500" y="1643063"/>
            <a:ext cx="8001000" cy="4214812"/>
          </a:xfrm>
        </p:spPr>
        <p:txBody>
          <a:bodyPr>
            <a:normAutofit fontScale="92500" lnSpcReduction="10000"/>
          </a:bodyPr>
          <a:lstStyle/>
          <a:p>
            <a:pPr marL="265176" indent="-265176" fontAlgn="auto">
              <a:lnSpc>
                <a:spcPct val="90000"/>
              </a:lnSpc>
              <a:spcAft>
                <a:spcPts val="0"/>
              </a:spcAft>
              <a:buFont typeface="Wingdings" pitchFamily="2" charset="2"/>
              <a:buChar char="ü"/>
              <a:defRPr/>
            </a:pPr>
            <a:r>
              <a:rPr lang="es-AR" sz="2400" dirty="0" smtClean="0">
                <a:latin typeface="+mj-lt"/>
              </a:rPr>
              <a:t>Personal cualificado</a:t>
            </a:r>
          </a:p>
          <a:p>
            <a:pPr marL="265176" indent="-265176" fontAlgn="auto">
              <a:lnSpc>
                <a:spcPct val="90000"/>
              </a:lnSpc>
              <a:spcAft>
                <a:spcPts val="0"/>
              </a:spcAft>
              <a:buFont typeface="Wingdings" pitchFamily="2" charset="2"/>
              <a:buChar char="ü"/>
              <a:defRPr/>
            </a:pPr>
            <a:r>
              <a:rPr lang="es-AR" sz="2400" dirty="0" smtClean="0">
                <a:latin typeface="+mj-lt"/>
              </a:rPr>
              <a:t>Resumen del Análisis de Situación. Análisis FODA.</a:t>
            </a:r>
          </a:p>
          <a:p>
            <a:pPr marL="265176" indent="-265176" fontAlgn="auto">
              <a:lnSpc>
                <a:spcPct val="90000"/>
              </a:lnSpc>
              <a:spcAft>
                <a:spcPts val="0"/>
              </a:spcAft>
              <a:buFont typeface="Wingdings" pitchFamily="2" charset="2"/>
              <a:buChar char="ü"/>
              <a:defRPr/>
            </a:pPr>
            <a:r>
              <a:rPr lang="es-AR" sz="2400" dirty="0" smtClean="0">
                <a:latin typeface="+mj-lt"/>
              </a:rPr>
              <a:t>Estudio de mercado</a:t>
            </a:r>
          </a:p>
          <a:p>
            <a:pPr marL="265176" indent="-265176" fontAlgn="auto">
              <a:lnSpc>
                <a:spcPct val="90000"/>
              </a:lnSpc>
              <a:spcAft>
                <a:spcPts val="0"/>
              </a:spcAft>
              <a:buFont typeface="Wingdings" pitchFamily="2" charset="2"/>
              <a:buChar char="ü"/>
              <a:defRPr/>
            </a:pPr>
            <a:r>
              <a:rPr lang="es-AR" sz="2400" dirty="0" smtClean="0">
                <a:latin typeface="+mj-lt"/>
              </a:rPr>
              <a:t>Estrategia de mercado. Se refiere básicamente a las cuatro "P" del marketing:</a:t>
            </a:r>
          </a:p>
          <a:p>
            <a:pPr marL="548640" lvl="1" indent="-201168" fontAlgn="auto">
              <a:lnSpc>
                <a:spcPct val="90000"/>
              </a:lnSpc>
              <a:spcAft>
                <a:spcPts val="0"/>
              </a:spcAft>
              <a:buFont typeface="Wingdings" pitchFamily="2" charset="2"/>
              <a:buChar char="ü"/>
              <a:defRPr/>
            </a:pPr>
            <a:r>
              <a:rPr lang="es-AR" sz="2000" dirty="0" smtClean="0">
                <a:latin typeface="+mj-lt"/>
              </a:rPr>
              <a:t>Servicio - Producto</a:t>
            </a:r>
          </a:p>
          <a:p>
            <a:pPr marL="548640" lvl="1" indent="-201168" fontAlgn="auto">
              <a:lnSpc>
                <a:spcPct val="90000"/>
              </a:lnSpc>
              <a:spcAft>
                <a:spcPts val="0"/>
              </a:spcAft>
              <a:buFont typeface="Wingdings" pitchFamily="2" charset="2"/>
              <a:buChar char="ü"/>
              <a:defRPr/>
            </a:pPr>
            <a:r>
              <a:rPr lang="es-AR" sz="2000" dirty="0" smtClean="0">
                <a:latin typeface="+mj-lt"/>
              </a:rPr>
              <a:t>Precio - Honorarios</a:t>
            </a:r>
          </a:p>
          <a:p>
            <a:pPr marL="548640" lvl="1" indent="-201168" fontAlgn="auto">
              <a:lnSpc>
                <a:spcPct val="90000"/>
              </a:lnSpc>
              <a:spcAft>
                <a:spcPts val="0"/>
              </a:spcAft>
              <a:buFont typeface="Wingdings" pitchFamily="2" charset="2"/>
              <a:buChar char="ü"/>
              <a:defRPr/>
            </a:pPr>
            <a:r>
              <a:rPr lang="es-AR" sz="2000" dirty="0" smtClean="0">
                <a:latin typeface="+mj-lt"/>
              </a:rPr>
              <a:t>Promoción Publicidad</a:t>
            </a:r>
          </a:p>
          <a:p>
            <a:pPr marL="548640" lvl="1" indent="-201168" fontAlgn="auto">
              <a:lnSpc>
                <a:spcPct val="90000"/>
              </a:lnSpc>
              <a:spcAft>
                <a:spcPts val="0"/>
              </a:spcAft>
              <a:buFont typeface="Wingdings" pitchFamily="2" charset="2"/>
              <a:buChar char="ü"/>
              <a:defRPr/>
            </a:pPr>
            <a:r>
              <a:rPr lang="es-AR" sz="2000" dirty="0" smtClean="0">
                <a:latin typeface="+mj-lt"/>
              </a:rPr>
              <a:t>Posicionamiento- Distribución - Place</a:t>
            </a:r>
          </a:p>
          <a:p>
            <a:pPr marL="265176" indent="-265176" fontAlgn="auto">
              <a:lnSpc>
                <a:spcPct val="90000"/>
              </a:lnSpc>
              <a:spcAft>
                <a:spcPts val="0"/>
              </a:spcAft>
              <a:buFont typeface="Wingdings" pitchFamily="2" charset="2"/>
              <a:buChar char="ü"/>
              <a:defRPr/>
            </a:pPr>
            <a:r>
              <a:rPr lang="es-AR" sz="2400" dirty="0" smtClean="0">
                <a:latin typeface="+mj-lt"/>
              </a:rPr>
              <a:t>Estrategia de Marketing. Objetivos de cuota de mercado</a:t>
            </a:r>
          </a:p>
          <a:p>
            <a:pPr marL="265176" indent="-265176" fontAlgn="auto">
              <a:lnSpc>
                <a:spcPct val="90000"/>
              </a:lnSpc>
              <a:spcAft>
                <a:spcPts val="0"/>
              </a:spcAft>
              <a:buFont typeface="Wingdings" pitchFamily="2" charset="2"/>
              <a:buChar char="ü"/>
              <a:defRPr/>
            </a:pPr>
            <a:r>
              <a:rPr lang="es-AR" sz="2400" dirty="0" smtClean="0">
                <a:latin typeface="+mj-lt"/>
              </a:rPr>
              <a:t>Implementación</a:t>
            </a:r>
          </a:p>
          <a:p>
            <a:pPr marL="265176" indent="-265176" fontAlgn="auto">
              <a:lnSpc>
                <a:spcPct val="90000"/>
              </a:lnSpc>
              <a:spcAft>
                <a:spcPts val="0"/>
              </a:spcAft>
              <a:buFont typeface="Wingdings" pitchFamily="2" charset="2"/>
              <a:buChar char="ü"/>
              <a:defRPr/>
            </a:pPr>
            <a:r>
              <a:rPr lang="es-AR" sz="2400" dirty="0" smtClean="0">
                <a:latin typeface="+mj-lt"/>
              </a:rPr>
              <a:t>Resumen financiero</a:t>
            </a:r>
            <a:endParaRPr lang="es-ES" sz="2400" dirty="0" smtClean="0">
              <a:latin typeface="+mj-lt"/>
            </a:endParaRPr>
          </a:p>
        </p:txBody>
      </p:sp>
      <p:sp>
        <p:nvSpPr>
          <p:cNvPr id="62467" name="3 Rectángulo"/>
          <p:cNvSpPr>
            <a:spLocks noChangeArrowheads="1"/>
          </p:cNvSpPr>
          <p:nvPr/>
        </p:nvSpPr>
        <p:spPr bwMode="auto">
          <a:xfrm>
            <a:off x="4357688" y="6143625"/>
            <a:ext cx="4392612" cy="369888"/>
          </a:xfrm>
          <a:prstGeom prst="rect">
            <a:avLst/>
          </a:prstGeom>
          <a:noFill/>
          <a:ln w="9525">
            <a:noFill/>
            <a:miter lim="800000"/>
            <a:headEnd/>
            <a:tailEnd/>
          </a:ln>
        </p:spPr>
        <p:txBody>
          <a:bodyPr>
            <a:spAutoFit/>
          </a:bodyPr>
          <a:lstStyle/>
          <a:p>
            <a:pPr algn="r"/>
            <a:r>
              <a:rPr lang="es-AR">
                <a:latin typeface="Verdana" pitchFamily="34" charset="0"/>
              </a:rPr>
              <a:t>Juan Francisco Martínez Cataldi</a:t>
            </a:r>
          </a:p>
        </p:txBody>
      </p:sp>
    </p:spTree>
  </p:cSld>
  <p:clrMapOvr>
    <a:masterClrMapping/>
  </p:clrMapOvr>
  <p:transition>
    <p:newsflash/>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1122" name="Rectangle 2"/>
          <p:cNvSpPr>
            <a:spLocks noGrp="1" noChangeArrowheads="1"/>
          </p:cNvSpPr>
          <p:nvPr>
            <p:ph type="title" idx="4294967295"/>
          </p:nvPr>
        </p:nvSpPr>
        <p:spPr>
          <a:xfrm>
            <a:off x="285750" y="357188"/>
            <a:ext cx="6929438" cy="1050925"/>
          </a:xfrm>
        </p:spPr>
        <p:txBody>
          <a:bodyPr/>
          <a:lstStyle/>
          <a:p>
            <a:pPr fontAlgn="auto">
              <a:spcAft>
                <a:spcPts val="0"/>
              </a:spcAft>
              <a:defRPr/>
            </a:pPr>
            <a:r>
              <a:rPr lang="es-ES" sz="4400" dirty="0" smtClean="0">
                <a:solidFill>
                  <a:srgbClr val="FF0000"/>
                </a:solidFill>
              </a:rPr>
              <a:t>Matriz FODA</a:t>
            </a:r>
          </a:p>
        </p:txBody>
      </p:sp>
      <p:sp>
        <p:nvSpPr>
          <p:cNvPr id="63490" name="Rectangle 5"/>
          <p:cNvSpPr>
            <a:spLocks noChangeArrowheads="1"/>
          </p:cNvSpPr>
          <p:nvPr/>
        </p:nvSpPr>
        <p:spPr bwMode="auto">
          <a:xfrm>
            <a:off x="4716463" y="1844675"/>
            <a:ext cx="3600450" cy="1944688"/>
          </a:xfrm>
          <a:prstGeom prst="rect">
            <a:avLst/>
          </a:prstGeom>
          <a:solidFill>
            <a:srgbClr val="993366"/>
          </a:solidFill>
          <a:ln w="9525">
            <a:solidFill>
              <a:srgbClr val="000080"/>
            </a:solidFill>
            <a:miter lim="800000"/>
            <a:headEnd/>
            <a:tailEnd/>
          </a:ln>
        </p:spPr>
        <p:txBody>
          <a:bodyPr wrap="none" anchor="ctr"/>
          <a:lstStyle/>
          <a:p>
            <a:pPr algn="ctr"/>
            <a:endParaRPr lang="es-ES">
              <a:latin typeface="Verdana" pitchFamily="34" charset="0"/>
            </a:endParaRPr>
          </a:p>
        </p:txBody>
      </p:sp>
      <p:sp>
        <p:nvSpPr>
          <p:cNvPr id="63491" name="Rectangle 8"/>
          <p:cNvSpPr>
            <a:spLocks noChangeArrowheads="1"/>
          </p:cNvSpPr>
          <p:nvPr/>
        </p:nvSpPr>
        <p:spPr bwMode="auto">
          <a:xfrm>
            <a:off x="4716463" y="3789363"/>
            <a:ext cx="3600450" cy="1944687"/>
          </a:xfrm>
          <a:prstGeom prst="rect">
            <a:avLst/>
          </a:prstGeom>
          <a:solidFill>
            <a:srgbClr val="CC99FF"/>
          </a:solidFill>
          <a:ln w="9525">
            <a:solidFill>
              <a:srgbClr val="000080"/>
            </a:solidFill>
            <a:miter lim="800000"/>
            <a:headEnd/>
            <a:tailEnd/>
          </a:ln>
        </p:spPr>
        <p:txBody>
          <a:bodyPr wrap="none" anchor="ctr"/>
          <a:lstStyle/>
          <a:p>
            <a:pPr algn="ctr"/>
            <a:endParaRPr lang="es-ES">
              <a:latin typeface="Verdana" pitchFamily="34" charset="0"/>
            </a:endParaRPr>
          </a:p>
        </p:txBody>
      </p:sp>
      <p:sp>
        <p:nvSpPr>
          <p:cNvPr id="63492" name="Rectangle 9"/>
          <p:cNvSpPr>
            <a:spLocks noChangeArrowheads="1"/>
          </p:cNvSpPr>
          <p:nvPr/>
        </p:nvSpPr>
        <p:spPr bwMode="auto">
          <a:xfrm>
            <a:off x="1116013" y="1412875"/>
            <a:ext cx="3600450" cy="431800"/>
          </a:xfrm>
          <a:prstGeom prst="rect">
            <a:avLst/>
          </a:prstGeom>
          <a:noFill/>
          <a:ln w="9525">
            <a:noFill/>
            <a:miter lim="800000"/>
            <a:headEnd/>
            <a:tailEnd/>
          </a:ln>
        </p:spPr>
        <p:txBody>
          <a:bodyPr wrap="none" anchor="ctr"/>
          <a:lstStyle/>
          <a:p>
            <a:pPr algn="ctr"/>
            <a:r>
              <a:rPr lang="es-AR" b="1">
                <a:solidFill>
                  <a:srgbClr val="000066"/>
                </a:solidFill>
                <a:latin typeface="Verdana" pitchFamily="34" charset="0"/>
              </a:rPr>
              <a:t>Fortalezas</a:t>
            </a:r>
            <a:endParaRPr lang="es-ES" b="1">
              <a:solidFill>
                <a:srgbClr val="000066"/>
              </a:solidFill>
              <a:latin typeface="Verdana" pitchFamily="34" charset="0"/>
            </a:endParaRPr>
          </a:p>
        </p:txBody>
      </p:sp>
      <p:sp>
        <p:nvSpPr>
          <p:cNvPr id="63493" name="Rectangle 10"/>
          <p:cNvSpPr>
            <a:spLocks noChangeArrowheads="1"/>
          </p:cNvSpPr>
          <p:nvPr/>
        </p:nvSpPr>
        <p:spPr bwMode="auto">
          <a:xfrm>
            <a:off x="4716463" y="1412875"/>
            <a:ext cx="3600450" cy="431800"/>
          </a:xfrm>
          <a:prstGeom prst="rect">
            <a:avLst/>
          </a:prstGeom>
          <a:noFill/>
          <a:ln w="9525">
            <a:noFill/>
            <a:miter lim="800000"/>
            <a:headEnd/>
            <a:tailEnd/>
          </a:ln>
        </p:spPr>
        <p:txBody>
          <a:bodyPr wrap="none" anchor="ctr"/>
          <a:lstStyle/>
          <a:p>
            <a:pPr algn="ctr"/>
            <a:r>
              <a:rPr lang="es-AR" b="1">
                <a:solidFill>
                  <a:srgbClr val="000066"/>
                </a:solidFill>
                <a:latin typeface="Verdana" pitchFamily="34" charset="0"/>
              </a:rPr>
              <a:t>Debilidades</a:t>
            </a:r>
            <a:endParaRPr lang="es-ES" b="1">
              <a:solidFill>
                <a:srgbClr val="000066"/>
              </a:solidFill>
              <a:latin typeface="Verdana" pitchFamily="34" charset="0"/>
            </a:endParaRPr>
          </a:p>
        </p:txBody>
      </p:sp>
      <p:sp>
        <p:nvSpPr>
          <p:cNvPr id="63494" name="Rectangle 11"/>
          <p:cNvSpPr>
            <a:spLocks noChangeArrowheads="1"/>
          </p:cNvSpPr>
          <p:nvPr/>
        </p:nvSpPr>
        <p:spPr bwMode="auto">
          <a:xfrm>
            <a:off x="4716463" y="5734050"/>
            <a:ext cx="3600450" cy="431800"/>
          </a:xfrm>
          <a:prstGeom prst="rect">
            <a:avLst/>
          </a:prstGeom>
          <a:noFill/>
          <a:ln w="9525">
            <a:noFill/>
            <a:miter lim="800000"/>
            <a:headEnd/>
            <a:tailEnd/>
          </a:ln>
        </p:spPr>
        <p:txBody>
          <a:bodyPr wrap="none" anchor="ctr"/>
          <a:lstStyle/>
          <a:p>
            <a:pPr algn="ctr"/>
            <a:r>
              <a:rPr lang="es-AR" b="1">
                <a:solidFill>
                  <a:srgbClr val="000066"/>
                </a:solidFill>
                <a:latin typeface="Verdana" pitchFamily="34" charset="0"/>
              </a:rPr>
              <a:t>Amenazas</a:t>
            </a:r>
            <a:endParaRPr lang="es-ES" b="1">
              <a:solidFill>
                <a:srgbClr val="000066"/>
              </a:solidFill>
              <a:latin typeface="Verdana" pitchFamily="34" charset="0"/>
            </a:endParaRPr>
          </a:p>
        </p:txBody>
      </p:sp>
      <p:sp>
        <p:nvSpPr>
          <p:cNvPr id="63495" name="Rectangle 12"/>
          <p:cNvSpPr>
            <a:spLocks noChangeArrowheads="1"/>
          </p:cNvSpPr>
          <p:nvPr/>
        </p:nvSpPr>
        <p:spPr bwMode="auto">
          <a:xfrm>
            <a:off x="1116013" y="5734050"/>
            <a:ext cx="3600450" cy="431800"/>
          </a:xfrm>
          <a:prstGeom prst="rect">
            <a:avLst/>
          </a:prstGeom>
          <a:noFill/>
          <a:ln w="9525">
            <a:noFill/>
            <a:miter lim="800000"/>
            <a:headEnd/>
            <a:tailEnd/>
          </a:ln>
        </p:spPr>
        <p:txBody>
          <a:bodyPr wrap="none" anchor="ctr"/>
          <a:lstStyle/>
          <a:p>
            <a:pPr algn="ctr"/>
            <a:r>
              <a:rPr lang="es-AR" b="1">
                <a:solidFill>
                  <a:srgbClr val="000066"/>
                </a:solidFill>
                <a:latin typeface="Verdana" pitchFamily="34" charset="0"/>
              </a:rPr>
              <a:t>Oportunidades</a:t>
            </a:r>
            <a:endParaRPr lang="es-ES" b="1">
              <a:solidFill>
                <a:srgbClr val="000066"/>
              </a:solidFill>
              <a:latin typeface="Verdana" pitchFamily="34" charset="0"/>
            </a:endParaRPr>
          </a:p>
        </p:txBody>
      </p:sp>
      <p:sp>
        <p:nvSpPr>
          <p:cNvPr id="63496" name="Rectangle 13"/>
          <p:cNvSpPr>
            <a:spLocks noChangeArrowheads="1"/>
          </p:cNvSpPr>
          <p:nvPr/>
        </p:nvSpPr>
        <p:spPr bwMode="auto">
          <a:xfrm>
            <a:off x="323850" y="1844675"/>
            <a:ext cx="1116013" cy="1944688"/>
          </a:xfrm>
          <a:prstGeom prst="rect">
            <a:avLst/>
          </a:prstGeom>
          <a:noFill/>
          <a:ln w="9525">
            <a:noFill/>
            <a:miter lim="800000"/>
            <a:headEnd/>
            <a:tailEnd/>
          </a:ln>
        </p:spPr>
        <p:txBody>
          <a:bodyPr wrap="none" anchor="ctr"/>
          <a:lstStyle/>
          <a:p>
            <a:pPr algn="ctr"/>
            <a:r>
              <a:rPr lang="es-AR" b="1">
                <a:solidFill>
                  <a:srgbClr val="000066"/>
                </a:solidFill>
                <a:latin typeface="Verdana" pitchFamily="34" charset="0"/>
              </a:rPr>
              <a:t>Análisis</a:t>
            </a:r>
          </a:p>
          <a:p>
            <a:pPr algn="ctr"/>
            <a:r>
              <a:rPr lang="es-AR" b="1">
                <a:solidFill>
                  <a:srgbClr val="000066"/>
                </a:solidFill>
                <a:latin typeface="Verdana" pitchFamily="34" charset="0"/>
              </a:rPr>
              <a:t>Interno</a:t>
            </a:r>
            <a:endParaRPr lang="es-ES" b="1">
              <a:solidFill>
                <a:srgbClr val="000066"/>
              </a:solidFill>
              <a:latin typeface="Verdana" pitchFamily="34" charset="0"/>
            </a:endParaRPr>
          </a:p>
        </p:txBody>
      </p:sp>
      <p:sp>
        <p:nvSpPr>
          <p:cNvPr id="63497" name="Rectangle 15"/>
          <p:cNvSpPr>
            <a:spLocks noChangeArrowheads="1"/>
          </p:cNvSpPr>
          <p:nvPr/>
        </p:nvSpPr>
        <p:spPr bwMode="auto">
          <a:xfrm>
            <a:off x="4716463" y="3789363"/>
            <a:ext cx="3600450" cy="1944687"/>
          </a:xfrm>
          <a:prstGeom prst="rect">
            <a:avLst/>
          </a:prstGeom>
          <a:solidFill>
            <a:srgbClr val="CC99FF"/>
          </a:solidFill>
          <a:ln w="9525">
            <a:solidFill>
              <a:srgbClr val="000080"/>
            </a:solidFill>
            <a:miter lim="800000"/>
            <a:headEnd/>
            <a:tailEnd/>
          </a:ln>
        </p:spPr>
        <p:txBody>
          <a:bodyPr wrap="none" anchor="ctr"/>
          <a:lstStyle/>
          <a:p>
            <a:pPr algn="ctr"/>
            <a:endParaRPr lang="es-ES">
              <a:latin typeface="Verdana" pitchFamily="34" charset="0"/>
            </a:endParaRPr>
          </a:p>
        </p:txBody>
      </p:sp>
      <p:sp>
        <p:nvSpPr>
          <p:cNvPr id="63498" name="Rectangle 18"/>
          <p:cNvSpPr>
            <a:spLocks noChangeArrowheads="1"/>
          </p:cNvSpPr>
          <p:nvPr/>
        </p:nvSpPr>
        <p:spPr bwMode="auto">
          <a:xfrm>
            <a:off x="4716463" y="3789363"/>
            <a:ext cx="3600450" cy="1944687"/>
          </a:xfrm>
          <a:prstGeom prst="rect">
            <a:avLst/>
          </a:prstGeom>
          <a:solidFill>
            <a:srgbClr val="CC99FF"/>
          </a:solidFill>
          <a:ln w="9525">
            <a:solidFill>
              <a:srgbClr val="000080"/>
            </a:solidFill>
            <a:miter lim="800000"/>
            <a:headEnd/>
            <a:tailEnd/>
          </a:ln>
        </p:spPr>
        <p:txBody>
          <a:bodyPr wrap="none" anchor="ctr"/>
          <a:lstStyle/>
          <a:p>
            <a:pPr algn="ctr"/>
            <a:endParaRPr lang="es-ES">
              <a:latin typeface="Verdana" pitchFamily="34" charset="0"/>
            </a:endParaRPr>
          </a:p>
        </p:txBody>
      </p:sp>
      <p:sp>
        <p:nvSpPr>
          <p:cNvPr id="63499" name="Rectangle 24"/>
          <p:cNvSpPr>
            <a:spLocks noChangeArrowheads="1"/>
          </p:cNvSpPr>
          <p:nvPr/>
        </p:nvSpPr>
        <p:spPr bwMode="auto">
          <a:xfrm>
            <a:off x="250825" y="3789363"/>
            <a:ext cx="1116013" cy="1944687"/>
          </a:xfrm>
          <a:prstGeom prst="rect">
            <a:avLst/>
          </a:prstGeom>
          <a:noFill/>
          <a:ln w="9525">
            <a:noFill/>
            <a:miter lim="800000"/>
            <a:headEnd/>
            <a:tailEnd/>
          </a:ln>
        </p:spPr>
        <p:txBody>
          <a:bodyPr wrap="none" anchor="ctr"/>
          <a:lstStyle/>
          <a:p>
            <a:pPr algn="ctr"/>
            <a:r>
              <a:rPr lang="es-AR" b="1">
                <a:solidFill>
                  <a:srgbClr val="000066"/>
                </a:solidFill>
                <a:latin typeface="Verdana" pitchFamily="34" charset="0"/>
              </a:rPr>
              <a:t>Análisis</a:t>
            </a:r>
          </a:p>
          <a:p>
            <a:pPr algn="ctr"/>
            <a:r>
              <a:rPr lang="es-AR" b="1">
                <a:solidFill>
                  <a:srgbClr val="000066"/>
                </a:solidFill>
                <a:latin typeface="Verdana" pitchFamily="34" charset="0"/>
              </a:rPr>
              <a:t>Externo</a:t>
            </a:r>
            <a:endParaRPr lang="es-ES" b="1">
              <a:solidFill>
                <a:srgbClr val="000066"/>
              </a:solidFill>
              <a:latin typeface="Verdana" pitchFamily="34" charset="0"/>
            </a:endParaRPr>
          </a:p>
        </p:txBody>
      </p:sp>
      <p:sp>
        <p:nvSpPr>
          <p:cNvPr id="63500" name="Rectangle 25"/>
          <p:cNvSpPr>
            <a:spLocks noChangeArrowheads="1"/>
          </p:cNvSpPr>
          <p:nvPr/>
        </p:nvSpPr>
        <p:spPr bwMode="auto">
          <a:xfrm>
            <a:off x="4716463" y="1844675"/>
            <a:ext cx="3600450" cy="1944688"/>
          </a:xfrm>
          <a:prstGeom prst="rect">
            <a:avLst/>
          </a:prstGeom>
          <a:solidFill>
            <a:srgbClr val="993366"/>
          </a:solidFill>
          <a:ln w="9525">
            <a:solidFill>
              <a:srgbClr val="000080"/>
            </a:solidFill>
            <a:miter lim="800000"/>
            <a:headEnd/>
            <a:tailEnd/>
          </a:ln>
        </p:spPr>
        <p:txBody>
          <a:bodyPr wrap="none" anchor="ctr"/>
          <a:lstStyle/>
          <a:p>
            <a:pPr algn="ctr"/>
            <a:endParaRPr lang="es-ES">
              <a:latin typeface="Verdana" pitchFamily="34" charset="0"/>
            </a:endParaRPr>
          </a:p>
        </p:txBody>
      </p:sp>
      <p:sp>
        <p:nvSpPr>
          <p:cNvPr id="63501" name="Rectangle 26"/>
          <p:cNvSpPr>
            <a:spLocks noChangeArrowheads="1"/>
          </p:cNvSpPr>
          <p:nvPr/>
        </p:nvSpPr>
        <p:spPr bwMode="auto">
          <a:xfrm>
            <a:off x="4716463" y="3789363"/>
            <a:ext cx="3600450" cy="1944687"/>
          </a:xfrm>
          <a:prstGeom prst="rect">
            <a:avLst/>
          </a:prstGeom>
          <a:solidFill>
            <a:srgbClr val="CC99FF"/>
          </a:solidFill>
          <a:ln w="9525">
            <a:solidFill>
              <a:srgbClr val="000080"/>
            </a:solidFill>
            <a:miter lim="800000"/>
            <a:headEnd/>
            <a:tailEnd/>
          </a:ln>
        </p:spPr>
        <p:txBody>
          <a:bodyPr wrap="none" anchor="ctr"/>
          <a:lstStyle/>
          <a:p>
            <a:pPr algn="ctr"/>
            <a:endParaRPr lang="es-ES">
              <a:latin typeface="Verdana" pitchFamily="34" charset="0"/>
            </a:endParaRPr>
          </a:p>
        </p:txBody>
      </p:sp>
      <p:sp>
        <p:nvSpPr>
          <p:cNvPr id="63502" name="Rectangle 28"/>
          <p:cNvSpPr>
            <a:spLocks noChangeArrowheads="1"/>
          </p:cNvSpPr>
          <p:nvPr/>
        </p:nvSpPr>
        <p:spPr bwMode="auto">
          <a:xfrm>
            <a:off x="4716463" y="1844675"/>
            <a:ext cx="3600450" cy="1944688"/>
          </a:xfrm>
          <a:prstGeom prst="rect">
            <a:avLst/>
          </a:prstGeom>
          <a:solidFill>
            <a:srgbClr val="993366"/>
          </a:solidFill>
          <a:ln w="9525">
            <a:solidFill>
              <a:srgbClr val="000080"/>
            </a:solidFill>
            <a:miter lim="800000"/>
            <a:headEnd/>
            <a:tailEnd/>
          </a:ln>
        </p:spPr>
        <p:txBody>
          <a:bodyPr wrap="none" anchor="ctr"/>
          <a:lstStyle/>
          <a:p>
            <a:pPr algn="ctr"/>
            <a:endParaRPr lang="es-ES">
              <a:latin typeface="Verdana" pitchFamily="34" charset="0"/>
            </a:endParaRPr>
          </a:p>
        </p:txBody>
      </p:sp>
      <p:sp>
        <p:nvSpPr>
          <p:cNvPr id="63503" name="Rectangle 29"/>
          <p:cNvSpPr>
            <a:spLocks noChangeArrowheads="1"/>
          </p:cNvSpPr>
          <p:nvPr/>
        </p:nvSpPr>
        <p:spPr bwMode="auto">
          <a:xfrm>
            <a:off x="4716463" y="3789363"/>
            <a:ext cx="3600450" cy="1944687"/>
          </a:xfrm>
          <a:prstGeom prst="rect">
            <a:avLst/>
          </a:prstGeom>
          <a:solidFill>
            <a:srgbClr val="CC99FF"/>
          </a:solidFill>
          <a:ln w="9525">
            <a:solidFill>
              <a:srgbClr val="000080"/>
            </a:solidFill>
            <a:miter lim="800000"/>
            <a:headEnd/>
            <a:tailEnd/>
          </a:ln>
        </p:spPr>
        <p:txBody>
          <a:bodyPr wrap="none" anchor="ctr"/>
          <a:lstStyle/>
          <a:p>
            <a:pPr algn="ctr"/>
            <a:endParaRPr lang="es-ES">
              <a:latin typeface="Verdana" pitchFamily="34" charset="0"/>
            </a:endParaRPr>
          </a:p>
        </p:txBody>
      </p:sp>
      <p:sp>
        <p:nvSpPr>
          <p:cNvPr id="261150" name="Rectangle 30"/>
          <p:cNvSpPr>
            <a:spLocks noChangeArrowheads="1"/>
          </p:cNvSpPr>
          <p:nvPr/>
        </p:nvSpPr>
        <p:spPr bwMode="auto">
          <a:xfrm>
            <a:off x="1547813" y="1844675"/>
            <a:ext cx="3600450" cy="1944688"/>
          </a:xfrm>
          <a:prstGeom prst="rect">
            <a:avLst/>
          </a:prstGeom>
          <a:solidFill>
            <a:srgbClr val="993366"/>
          </a:solidFill>
          <a:ln w="9525">
            <a:solidFill>
              <a:srgbClr val="000080"/>
            </a:solidFill>
            <a:miter lim="800000"/>
            <a:headEnd/>
            <a:tailEnd/>
          </a:ln>
          <a:effectLst/>
        </p:spPr>
        <p:txBody>
          <a:bodyPr wrap="none" anchor="ctr"/>
          <a:lstStyle/>
          <a:p>
            <a:pPr fontAlgn="auto">
              <a:spcBef>
                <a:spcPts val="0"/>
              </a:spcBef>
              <a:spcAft>
                <a:spcPts val="0"/>
              </a:spcAft>
              <a:defRPr/>
            </a:pPr>
            <a:r>
              <a:rPr lang="es-AR" dirty="0">
                <a:solidFill>
                  <a:srgbClr val="FFCCFF"/>
                </a:solidFill>
                <a:latin typeface="+mj-lt"/>
              </a:rPr>
              <a:t>Experiencia</a:t>
            </a:r>
          </a:p>
          <a:p>
            <a:pPr fontAlgn="auto">
              <a:spcBef>
                <a:spcPts val="0"/>
              </a:spcBef>
              <a:spcAft>
                <a:spcPts val="0"/>
              </a:spcAft>
              <a:defRPr/>
            </a:pPr>
            <a:r>
              <a:rPr lang="es-AR" dirty="0">
                <a:solidFill>
                  <a:srgbClr val="FFCCFF"/>
                </a:solidFill>
                <a:latin typeface="+mj-lt"/>
              </a:rPr>
              <a:t>Especialización</a:t>
            </a:r>
          </a:p>
          <a:p>
            <a:pPr fontAlgn="auto">
              <a:spcBef>
                <a:spcPts val="0"/>
              </a:spcBef>
              <a:spcAft>
                <a:spcPts val="0"/>
              </a:spcAft>
              <a:defRPr/>
            </a:pPr>
            <a:r>
              <a:rPr lang="es-AR" dirty="0">
                <a:solidFill>
                  <a:srgbClr val="FFCCFF"/>
                </a:solidFill>
                <a:latin typeface="+mj-lt"/>
              </a:rPr>
              <a:t>Idiomas</a:t>
            </a:r>
          </a:p>
          <a:p>
            <a:pPr fontAlgn="auto">
              <a:spcBef>
                <a:spcPts val="0"/>
              </a:spcBef>
              <a:spcAft>
                <a:spcPts val="0"/>
              </a:spcAft>
              <a:defRPr/>
            </a:pPr>
            <a:r>
              <a:rPr lang="es-AR" dirty="0">
                <a:solidFill>
                  <a:srgbClr val="FFCCFF"/>
                </a:solidFill>
                <a:latin typeface="+mj-lt"/>
              </a:rPr>
              <a:t>Actividades Académicas</a:t>
            </a:r>
          </a:p>
          <a:p>
            <a:pPr fontAlgn="auto">
              <a:spcBef>
                <a:spcPts val="0"/>
              </a:spcBef>
              <a:spcAft>
                <a:spcPts val="0"/>
              </a:spcAft>
              <a:defRPr/>
            </a:pPr>
            <a:r>
              <a:rPr lang="es-AR" dirty="0">
                <a:solidFill>
                  <a:srgbClr val="FFCCFF"/>
                </a:solidFill>
                <a:latin typeface="+mj-lt"/>
              </a:rPr>
              <a:t>Contactos</a:t>
            </a:r>
            <a:endParaRPr lang="es-ES" dirty="0">
              <a:solidFill>
                <a:srgbClr val="FFCCFF"/>
              </a:solidFill>
              <a:latin typeface="+mj-lt"/>
            </a:endParaRPr>
          </a:p>
        </p:txBody>
      </p:sp>
      <p:sp>
        <p:nvSpPr>
          <p:cNvPr id="63505" name="Rectangle 31"/>
          <p:cNvSpPr>
            <a:spLocks noChangeArrowheads="1"/>
          </p:cNvSpPr>
          <p:nvPr/>
        </p:nvSpPr>
        <p:spPr bwMode="auto">
          <a:xfrm>
            <a:off x="1547813" y="3789363"/>
            <a:ext cx="3600450" cy="1944687"/>
          </a:xfrm>
          <a:prstGeom prst="rect">
            <a:avLst/>
          </a:prstGeom>
          <a:solidFill>
            <a:srgbClr val="CC99FF"/>
          </a:solidFill>
          <a:ln w="9525">
            <a:solidFill>
              <a:srgbClr val="000080"/>
            </a:solidFill>
            <a:miter lim="800000"/>
            <a:headEnd/>
            <a:tailEnd/>
          </a:ln>
        </p:spPr>
        <p:txBody>
          <a:bodyPr wrap="none" anchor="ctr"/>
          <a:lstStyle/>
          <a:p>
            <a:r>
              <a:rPr lang="es-AR">
                <a:solidFill>
                  <a:srgbClr val="660033"/>
                </a:solidFill>
                <a:latin typeface="Verdana" pitchFamily="34" charset="0"/>
              </a:rPr>
              <a:t>Avance Tecnológico</a:t>
            </a:r>
          </a:p>
          <a:p>
            <a:r>
              <a:rPr lang="es-AR">
                <a:solidFill>
                  <a:srgbClr val="660033"/>
                </a:solidFill>
                <a:latin typeface="Verdana" pitchFamily="34" charset="0"/>
              </a:rPr>
              <a:t>Recomendaciones</a:t>
            </a:r>
          </a:p>
          <a:p>
            <a:endParaRPr lang="es-ES">
              <a:latin typeface="Verdana" pitchFamily="34" charset="0"/>
            </a:endParaRPr>
          </a:p>
        </p:txBody>
      </p:sp>
      <p:sp>
        <p:nvSpPr>
          <p:cNvPr id="63506" name="Rectangle 32"/>
          <p:cNvSpPr>
            <a:spLocks noChangeArrowheads="1"/>
          </p:cNvSpPr>
          <p:nvPr/>
        </p:nvSpPr>
        <p:spPr bwMode="auto">
          <a:xfrm>
            <a:off x="5148263" y="1844675"/>
            <a:ext cx="3600450" cy="1944688"/>
          </a:xfrm>
          <a:prstGeom prst="rect">
            <a:avLst/>
          </a:prstGeom>
          <a:solidFill>
            <a:srgbClr val="993366"/>
          </a:solidFill>
          <a:ln w="9525">
            <a:solidFill>
              <a:srgbClr val="000080"/>
            </a:solidFill>
            <a:miter lim="800000"/>
            <a:headEnd/>
            <a:tailEnd/>
          </a:ln>
        </p:spPr>
        <p:txBody>
          <a:bodyPr wrap="none" anchor="ctr"/>
          <a:lstStyle/>
          <a:p>
            <a:r>
              <a:rPr lang="es-AR">
                <a:solidFill>
                  <a:srgbClr val="FFCCFF"/>
                </a:solidFill>
                <a:latin typeface="Verdana" pitchFamily="34" charset="0"/>
              </a:rPr>
              <a:t>Falta de tiempo</a:t>
            </a:r>
          </a:p>
          <a:p>
            <a:r>
              <a:rPr lang="es-AR">
                <a:solidFill>
                  <a:srgbClr val="FFCCFF"/>
                </a:solidFill>
                <a:latin typeface="Verdana" pitchFamily="34" charset="0"/>
              </a:rPr>
              <a:t>Desconocimiento</a:t>
            </a:r>
            <a:endParaRPr lang="es-ES">
              <a:solidFill>
                <a:srgbClr val="FFCCFF"/>
              </a:solidFill>
              <a:latin typeface="Verdana" pitchFamily="34" charset="0"/>
            </a:endParaRPr>
          </a:p>
        </p:txBody>
      </p:sp>
      <p:sp>
        <p:nvSpPr>
          <p:cNvPr id="63507" name="Rectangle 33"/>
          <p:cNvSpPr>
            <a:spLocks noChangeArrowheads="1"/>
          </p:cNvSpPr>
          <p:nvPr/>
        </p:nvSpPr>
        <p:spPr bwMode="auto">
          <a:xfrm>
            <a:off x="5148263" y="3789363"/>
            <a:ext cx="3600450" cy="1944687"/>
          </a:xfrm>
          <a:prstGeom prst="rect">
            <a:avLst/>
          </a:prstGeom>
          <a:solidFill>
            <a:srgbClr val="CC99FF"/>
          </a:solidFill>
          <a:ln w="9525">
            <a:solidFill>
              <a:srgbClr val="000080"/>
            </a:solidFill>
            <a:miter lim="800000"/>
            <a:headEnd/>
            <a:tailEnd/>
          </a:ln>
        </p:spPr>
        <p:txBody>
          <a:bodyPr wrap="none" anchor="ctr"/>
          <a:lstStyle/>
          <a:p>
            <a:r>
              <a:rPr lang="es-AR">
                <a:solidFill>
                  <a:srgbClr val="660033"/>
                </a:solidFill>
                <a:latin typeface="Verdana" pitchFamily="34" charset="0"/>
              </a:rPr>
              <a:t>Crecimiento de </a:t>
            </a:r>
          </a:p>
          <a:p>
            <a:r>
              <a:rPr lang="es-AR">
                <a:solidFill>
                  <a:srgbClr val="660033"/>
                </a:solidFill>
                <a:latin typeface="Verdana" pitchFamily="34" charset="0"/>
              </a:rPr>
              <a:t>competencia</a:t>
            </a:r>
          </a:p>
          <a:p>
            <a:r>
              <a:rPr lang="es-AR">
                <a:solidFill>
                  <a:srgbClr val="660033"/>
                </a:solidFill>
                <a:latin typeface="Verdana" pitchFamily="34" charset="0"/>
              </a:rPr>
              <a:t>Especialización</a:t>
            </a:r>
            <a:endParaRPr lang="es-ES">
              <a:solidFill>
                <a:srgbClr val="660033"/>
              </a:solidFill>
              <a:latin typeface="Verdana" pitchFamily="34" charset="0"/>
            </a:endParaRPr>
          </a:p>
        </p:txBody>
      </p:sp>
      <p:sp>
        <p:nvSpPr>
          <p:cNvPr id="63508" name="20 Rectángulo"/>
          <p:cNvSpPr>
            <a:spLocks noChangeArrowheads="1"/>
          </p:cNvSpPr>
          <p:nvPr/>
        </p:nvSpPr>
        <p:spPr bwMode="auto">
          <a:xfrm>
            <a:off x="4357688" y="6143625"/>
            <a:ext cx="4392612" cy="369888"/>
          </a:xfrm>
          <a:prstGeom prst="rect">
            <a:avLst/>
          </a:prstGeom>
          <a:noFill/>
          <a:ln w="9525">
            <a:noFill/>
            <a:miter lim="800000"/>
            <a:headEnd/>
            <a:tailEnd/>
          </a:ln>
        </p:spPr>
        <p:txBody>
          <a:bodyPr>
            <a:spAutoFit/>
          </a:bodyPr>
          <a:lstStyle/>
          <a:p>
            <a:pPr algn="r"/>
            <a:r>
              <a:rPr lang="es-AR">
                <a:latin typeface="Verdana" pitchFamily="34" charset="0"/>
              </a:rPr>
              <a:t>Juan Francisco Martínez Cataldi</a:t>
            </a:r>
          </a:p>
        </p:txBody>
      </p:sp>
    </p:spTree>
  </p:cSld>
  <p:clrMapOvr>
    <a:masterClrMapping/>
  </p:clrMapOvr>
  <p:transition>
    <p:newsflash/>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6850" name="Rectangle 2"/>
          <p:cNvSpPr>
            <a:spLocks noGrp="1" noChangeArrowheads="1"/>
          </p:cNvSpPr>
          <p:nvPr>
            <p:ph type="title" idx="4294967295"/>
          </p:nvPr>
        </p:nvSpPr>
        <p:spPr>
          <a:xfrm>
            <a:off x="285750" y="500063"/>
            <a:ext cx="6929438" cy="1050925"/>
          </a:xfrm>
        </p:spPr>
        <p:txBody>
          <a:bodyPr/>
          <a:lstStyle/>
          <a:p>
            <a:pPr fontAlgn="auto">
              <a:spcAft>
                <a:spcPts val="0"/>
              </a:spcAft>
              <a:defRPr/>
            </a:pPr>
            <a:r>
              <a:rPr lang="es-AR" dirty="0" smtClean="0">
                <a:solidFill>
                  <a:srgbClr val="FF0000"/>
                </a:solidFill>
              </a:rPr>
              <a:t>Mercado - </a:t>
            </a:r>
            <a:r>
              <a:rPr lang="es-ES" b="0" dirty="0" smtClean="0">
                <a:solidFill>
                  <a:srgbClr val="FF0000"/>
                </a:solidFill>
              </a:rPr>
              <a:t>Modelo </a:t>
            </a:r>
            <a:r>
              <a:rPr lang="es-ES" b="0" dirty="0" err="1" smtClean="0">
                <a:solidFill>
                  <a:srgbClr val="FF0000"/>
                </a:solidFill>
              </a:rPr>
              <a:t>Porter</a:t>
            </a:r>
            <a:endParaRPr lang="es-ES" b="0" dirty="0" smtClean="0">
              <a:solidFill>
                <a:srgbClr val="FF0000"/>
              </a:solidFill>
            </a:endParaRPr>
          </a:p>
        </p:txBody>
      </p:sp>
      <p:pic>
        <p:nvPicPr>
          <p:cNvPr id="64514" name="Picture 5" descr="Archivo:Modelo Porter.svg"/>
          <p:cNvPicPr>
            <a:picLocks noChangeAspect="1" noChangeArrowheads="1"/>
          </p:cNvPicPr>
          <p:nvPr/>
        </p:nvPicPr>
        <p:blipFill>
          <a:blip r:embed="rId2"/>
          <a:srcRect/>
          <a:stretch>
            <a:fillRect/>
          </a:stretch>
        </p:blipFill>
        <p:spPr bwMode="auto">
          <a:xfrm>
            <a:off x="1643063" y="1768475"/>
            <a:ext cx="6619875" cy="4137025"/>
          </a:xfrm>
          <a:prstGeom prst="rect">
            <a:avLst/>
          </a:prstGeom>
          <a:noFill/>
          <a:ln w="9525">
            <a:noFill/>
            <a:miter lim="800000"/>
            <a:headEnd/>
            <a:tailEnd/>
          </a:ln>
        </p:spPr>
      </p:pic>
      <p:sp>
        <p:nvSpPr>
          <p:cNvPr id="64515" name="3 Rectángulo"/>
          <p:cNvSpPr>
            <a:spLocks noChangeArrowheads="1"/>
          </p:cNvSpPr>
          <p:nvPr/>
        </p:nvSpPr>
        <p:spPr bwMode="auto">
          <a:xfrm>
            <a:off x="4357688" y="6143625"/>
            <a:ext cx="4392612" cy="369888"/>
          </a:xfrm>
          <a:prstGeom prst="rect">
            <a:avLst/>
          </a:prstGeom>
          <a:noFill/>
          <a:ln w="9525">
            <a:noFill/>
            <a:miter lim="800000"/>
            <a:headEnd/>
            <a:tailEnd/>
          </a:ln>
        </p:spPr>
        <p:txBody>
          <a:bodyPr>
            <a:spAutoFit/>
          </a:bodyPr>
          <a:lstStyle/>
          <a:p>
            <a:pPr algn="r"/>
            <a:r>
              <a:rPr lang="es-AR">
                <a:latin typeface="Verdana" pitchFamily="34" charset="0"/>
              </a:rPr>
              <a:t>Juan Francisco Martínez Cataldi</a:t>
            </a:r>
          </a:p>
        </p:txBody>
      </p:sp>
    </p:spTree>
  </p:cSld>
  <p:clrMapOvr>
    <a:masterClrMapping/>
  </p:clrMapOvr>
  <p:transition>
    <p:newsflash/>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7" name="AutoShape 5"/>
          <p:cNvSpPr>
            <a:spLocks noChangeArrowheads="1"/>
          </p:cNvSpPr>
          <p:nvPr/>
        </p:nvSpPr>
        <p:spPr bwMode="auto">
          <a:xfrm rot="5400000">
            <a:off x="2987675" y="115888"/>
            <a:ext cx="2232025" cy="2089150"/>
          </a:xfrm>
          <a:prstGeom prst="lightningBolt">
            <a:avLst/>
          </a:prstGeom>
          <a:solidFill>
            <a:srgbClr val="FF0000"/>
          </a:solidFill>
          <a:ln w="9525">
            <a:solidFill>
              <a:srgbClr val="000080"/>
            </a:solidFill>
            <a:miter lim="800000"/>
            <a:headEnd/>
            <a:tailEnd/>
          </a:ln>
        </p:spPr>
        <p:txBody>
          <a:bodyPr rot="10800000" vert="eaVert" wrap="none" anchor="ctr"/>
          <a:lstStyle/>
          <a:p>
            <a:pPr algn="ctr"/>
            <a:r>
              <a:rPr lang="es-AR" b="1">
                <a:solidFill>
                  <a:schemeClr val="bg1"/>
                </a:solidFill>
                <a:latin typeface="Verdana" pitchFamily="34" charset="0"/>
              </a:rPr>
              <a:t>vs</a:t>
            </a:r>
            <a:endParaRPr lang="es-ES" b="1">
              <a:solidFill>
                <a:schemeClr val="bg1"/>
              </a:solidFill>
              <a:latin typeface="Verdana" pitchFamily="34" charset="0"/>
            </a:endParaRPr>
          </a:p>
        </p:txBody>
      </p:sp>
      <p:sp>
        <p:nvSpPr>
          <p:cNvPr id="264194" name="Rectangle 2"/>
          <p:cNvSpPr>
            <a:spLocks noGrp="1" noChangeArrowheads="1"/>
          </p:cNvSpPr>
          <p:nvPr>
            <p:ph type="title" idx="4294967295"/>
          </p:nvPr>
        </p:nvSpPr>
        <p:spPr>
          <a:xfrm>
            <a:off x="285750" y="500063"/>
            <a:ext cx="7286625" cy="1050925"/>
          </a:xfrm>
        </p:spPr>
        <p:txBody>
          <a:bodyPr>
            <a:normAutofit fontScale="90000"/>
          </a:bodyPr>
          <a:lstStyle/>
          <a:p>
            <a:pPr fontAlgn="auto">
              <a:spcAft>
                <a:spcPts val="0"/>
              </a:spcAft>
              <a:defRPr/>
            </a:pPr>
            <a:r>
              <a:rPr lang="es-AR" dirty="0" smtClean="0">
                <a:solidFill>
                  <a:srgbClr val="FF0000"/>
                </a:solidFill>
              </a:rPr>
              <a:t>Reactivas 			Proactivas</a:t>
            </a:r>
            <a:endParaRPr lang="es-ES" dirty="0" smtClean="0">
              <a:solidFill>
                <a:srgbClr val="FF0000"/>
              </a:solidFill>
            </a:endParaRPr>
          </a:p>
        </p:txBody>
      </p:sp>
      <p:sp>
        <p:nvSpPr>
          <p:cNvPr id="65539" name="Rectangle 3"/>
          <p:cNvSpPr>
            <a:spLocks noGrp="1" noChangeArrowheads="1"/>
          </p:cNvSpPr>
          <p:nvPr>
            <p:ph idx="4294967295"/>
          </p:nvPr>
        </p:nvSpPr>
        <p:spPr>
          <a:xfrm>
            <a:off x="285750" y="1643063"/>
            <a:ext cx="4071938" cy="4214812"/>
          </a:xfrm>
        </p:spPr>
        <p:txBody>
          <a:bodyPr/>
          <a:lstStyle/>
          <a:p>
            <a:r>
              <a:rPr lang="es-ES" sz="1800" smtClean="0"/>
              <a:t>Afectadas por circunstancias, condiciones, ambiente social</a:t>
            </a:r>
          </a:p>
          <a:p>
            <a:r>
              <a:rPr lang="es-ES" sz="1800" smtClean="0"/>
              <a:t>Sólo se sienten bien si su entorno está bien</a:t>
            </a:r>
          </a:p>
          <a:p>
            <a:r>
              <a:rPr lang="es-ES" sz="1800" smtClean="0"/>
              <a:t>Centran sus esfuerzos en el círculo de preocupación: defectos de otras personas, problemas del medio y circunstancias sobre las que no tienen ningún control</a:t>
            </a:r>
          </a:p>
          <a:p>
            <a:r>
              <a:rPr lang="es-ES" sz="1800" smtClean="0"/>
              <a:t>No tienen la libertad de elegir sus propias acciones</a:t>
            </a:r>
          </a:p>
        </p:txBody>
      </p:sp>
      <p:sp>
        <p:nvSpPr>
          <p:cNvPr id="65540" name="Rectangle 4"/>
          <p:cNvSpPr>
            <a:spLocks noChangeArrowheads="1"/>
          </p:cNvSpPr>
          <p:nvPr/>
        </p:nvSpPr>
        <p:spPr bwMode="auto">
          <a:xfrm>
            <a:off x="4716463" y="1484313"/>
            <a:ext cx="4427537" cy="3455987"/>
          </a:xfrm>
          <a:prstGeom prst="rect">
            <a:avLst/>
          </a:prstGeom>
          <a:noFill/>
          <a:ln w="9525">
            <a:noFill/>
            <a:miter lim="800000"/>
            <a:headEnd/>
            <a:tailEnd/>
          </a:ln>
        </p:spPr>
        <p:txBody>
          <a:bodyPr/>
          <a:lstStyle/>
          <a:p>
            <a:pPr marL="342900" indent="-342900" eaLnBrk="0" hangingPunct="0">
              <a:spcBef>
                <a:spcPct val="20000"/>
              </a:spcBef>
              <a:buFontTx/>
              <a:buChar char="•"/>
            </a:pPr>
            <a:r>
              <a:rPr lang="es-ES">
                <a:latin typeface="Verdana" pitchFamily="34" charset="0"/>
              </a:rPr>
              <a:t>Se mueven por valores cuidadosamente meditados y seleccionados</a:t>
            </a:r>
          </a:p>
          <a:p>
            <a:pPr marL="342900" indent="-342900" eaLnBrk="0" hangingPunct="0">
              <a:spcBef>
                <a:spcPct val="20000"/>
              </a:spcBef>
              <a:buFontTx/>
              <a:buChar char="•"/>
            </a:pPr>
            <a:r>
              <a:rPr lang="es-ES">
                <a:latin typeface="Verdana" pitchFamily="34" charset="0"/>
              </a:rPr>
              <a:t>Pueden pasar muchas cosas a su alrededor pero son dueñas de cómo quieren reaccionar ante esos estímulos</a:t>
            </a:r>
          </a:p>
          <a:p>
            <a:pPr marL="342900" indent="-342900" eaLnBrk="0" hangingPunct="0">
              <a:spcBef>
                <a:spcPct val="20000"/>
              </a:spcBef>
              <a:buFontTx/>
              <a:buChar char="•"/>
            </a:pPr>
            <a:r>
              <a:rPr lang="es-ES">
                <a:latin typeface="Verdana" pitchFamily="34" charset="0"/>
              </a:rPr>
              <a:t>Centran sus esfuerzos en el círculo de influencia: se dedican a aquellas cosas con respecto a las cuales pueden hacer algo</a:t>
            </a:r>
          </a:p>
          <a:p>
            <a:pPr marL="342900" indent="-342900" eaLnBrk="0" hangingPunct="0">
              <a:spcBef>
                <a:spcPct val="20000"/>
              </a:spcBef>
              <a:buFontTx/>
              <a:buChar char="•"/>
            </a:pPr>
            <a:r>
              <a:rPr lang="es-ES">
                <a:latin typeface="Verdana" pitchFamily="34" charset="0"/>
              </a:rPr>
              <a:t>Su energía es positiva, con lo cual amplían su círculo de influencia</a:t>
            </a:r>
          </a:p>
        </p:txBody>
      </p:sp>
      <p:sp>
        <p:nvSpPr>
          <p:cNvPr id="65541" name="5 Rectángulo"/>
          <p:cNvSpPr>
            <a:spLocks noChangeArrowheads="1"/>
          </p:cNvSpPr>
          <p:nvPr/>
        </p:nvSpPr>
        <p:spPr bwMode="auto">
          <a:xfrm>
            <a:off x="4357688" y="6143625"/>
            <a:ext cx="4392612" cy="369888"/>
          </a:xfrm>
          <a:prstGeom prst="rect">
            <a:avLst/>
          </a:prstGeom>
          <a:noFill/>
          <a:ln w="9525">
            <a:noFill/>
            <a:miter lim="800000"/>
            <a:headEnd/>
            <a:tailEnd/>
          </a:ln>
        </p:spPr>
        <p:txBody>
          <a:bodyPr>
            <a:spAutoFit/>
          </a:bodyPr>
          <a:lstStyle/>
          <a:p>
            <a:pPr algn="r"/>
            <a:r>
              <a:rPr lang="es-AR">
                <a:latin typeface="Verdana" pitchFamily="34" charset="0"/>
              </a:rPr>
              <a:t>Juan Francisco Martínez Cataldi</a:t>
            </a:r>
          </a:p>
        </p:txBody>
      </p:sp>
    </p:spTree>
  </p:cSld>
  <p:clrMapOvr>
    <a:masterClrMapping/>
  </p:clrMapOvr>
  <p:transition>
    <p:newsflash/>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3170" name="Rectangle 2"/>
          <p:cNvSpPr>
            <a:spLocks noGrp="1" noChangeArrowheads="1"/>
          </p:cNvSpPr>
          <p:nvPr>
            <p:ph type="title" idx="4294967295"/>
          </p:nvPr>
        </p:nvSpPr>
        <p:spPr>
          <a:xfrm>
            <a:off x="285750" y="500063"/>
            <a:ext cx="6929438" cy="1050925"/>
          </a:xfrm>
        </p:spPr>
        <p:txBody>
          <a:bodyPr/>
          <a:lstStyle/>
          <a:p>
            <a:pPr fontAlgn="auto">
              <a:spcAft>
                <a:spcPts val="0"/>
              </a:spcAft>
              <a:defRPr/>
            </a:pPr>
            <a:r>
              <a:rPr lang="es-AR" dirty="0" err="1" smtClean="0">
                <a:solidFill>
                  <a:srgbClr val="FF0000"/>
                </a:solidFill>
              </a:rPr>
              <a:t>Proactividad</a:t>
            </a:r>
            <a:endParaRPr lang="es-ES" dirty="0" smtClean="0">
              <a:solidFill>
                <a:srgbClr val="FF0000"/>
              </a:solidFill>
            </a:endParaRPr>
          </a:p>
        </p:txBody>
      </p:sp>
      <p:sp>
        <p:nvSpPr>
          <p:cNvPr id="263171" name="Rectangle 3"/>
          <p:cNvSpPr>
            <a:spLocks noGrp="1" noChangeArrowheads="1"/>
          </p:cNvSpPr>
          <p:nvPr>
            <p:ph idx="4294967295"/>
          </p:nvPr>
        </p:nvSpPr>
        <p:spPr>
          <a:xfrm>
            <a:off x="571500" y="1643063"/>
            <a:ext cx="7858125" cy="2571750"/>
          </a:xfrm>
        </p:spPr>
        <p:txBody>
          <a:bodyPr>
            <a:normAutofit fontScale="92500" lnSpcReduction="10000"/>
          </a:bodyPr>
          <a:lstStyle/>
          <a:p>
            <a:pPr marL="265176" indent="-265176" fontAlgn="auto">
              <a:lnSpc>
                <a:spcPct val="80000"/>
              </a:lnSpc>
              <a:spcAft>
                <a:spcPts val="0"/>
              </a:spcAft>
              <a:buFont typeface="Wingdings 2"/>
              <a:buChar char=""/>
              <a:defRPr/>
            </a:pPr>
            <a:r>
              <a:rPr lang="es-AR" dirty="0" smtClean="0"/>
              <a:t>Personas responsables de su propia vida</a:t>
            </a:r>
          </a:p>
          <a:p>
            <a:pPr marL="265176" indent="-265176" fontAlgn="auto">
              <a:lnSpc>
                <a:spcPct val="80000"/>
              </a:lnSpc>
              <a:spcAft>
                <a:spcPts val="0"/>
              </a:spcAft>
              <a:buFont typeface="Wingdings 2"/>
              <a:buChar char=""/>
              <a:defRPr/>
            </a:pPr>
            <a:r>
              <a:rPr lang="es-AR" dirty="0" smtClean="0"/>
              <a:t>Determinan la agenda que quieren seguir</a:t>
            </a:r>
          </a:p>
          <a:p>
            <a:pPr marL="265176" indent="-265176" fontAlgn="auto">
              <a:lnSpc>
                <a:spcPct val="80000"/>
              </a:lnSpc>
              <a:spcAft>
                <a:spcPts val="0"/>
              </a:spcAft>
              <a:buFont typeface="Wingdings 2"/>
              <a:buChar char=""/>
              <a:defRPr/>
            </a:pPr>
            <a:r>
              <a:rPr lang="es-AR" dirty="0" smtClean="0"/>
              <a:t>Desarrollan la habilidad de elegir las respuestas a lo que sucede alrededor de ellas</a:t>
            </a:r>
          </a:p>
          <a:p>
            <a:pPr marL="265176" indent="-265176" fontAlgn="auto">
              <a:lnSpc>
                <a:spcPct val="80000"/>
              </a:lnSpc>
              <a:spcAft>
                <a:spcPts val="0"/>
              </a:spcAft>
              <a:buFont typeface="Wingdings 2"/>
              <a:buChar char=""/>
              <a:defRPr/>
            </a:pPr>
            <a:r>
              <a:rPr lang="es-AR" dirty="0" smtClean="0"/>
              <a:t>Estas respuestas son más un producto de sus valores y decisiones que de sus estados de ánimo y condiciones</a:t>
            </a:r>
            <a:endParaRPr lang="es-ES" dirty="0" smtClean="0"/>
          </a:p>
        </p:txBody>
      </p:sp>
      <p:sp>
        <p:nvSpPr>
          <p:cNvPr id="66563" name="4 Rectángulo"/>
          <p:cNvSpPr>
            <a:spLocks noChangeArrowheads="1"/>
          </p:cNvSpPr>
          <p:nvPr/>
        </p:nvSpPr>
        <p:spPr bwMode="auto">
          <a:xfrm>
            <a:off x="4357688" y="6143625"/>
            <a:ext cx="4392612" cy="369888"/>
          </a:xfrm>
          <a:prstGeom prst="rect">
            <a:avLst/>
          </a:prstGeom>
          <a:noFill/>
          <a:ln w="9525">
            <a:noFill/>
            <a:miter lim="800000"/>
            <a:headEnd/>
            <a:tailEnd/>
          </a:ln>
        </p:spPr>
        <p:txBody>
          <a:bodyPr>
            <a:spAutoFit/>
          </a:bodyPr>
          <a:lstStyle/>
          <a:p>
            <a:pPr algn="r"/>
            <a:r>
              <a:rPr lang="es-AR">
                <a:latin typeface="Verdana" pitchFamily="34" charset="0"/>
              </a:rPr>
              <a:t>Juan Francisco Martínez Cataldi</a:t>
            </a:r>
          </a:p>
        </p:txBody>
      </p:sp>
    </p:spTree>
  </p:cSld>
  <p:clrMapOvr>
    <a:masterClrMapping/>
  </p:clrMapOvr>
  <p:transition>
    <p:newsflash/>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6306" name="Rectangle 2"/>
          <p:cNvSpPr>
            <a:spLocks noGrp="1" noChangeArrowheads="1"/>
          </p:cNvSpPr>
          <p:nvPr>
            <p:ph type="title" idx="4294967295"/>
          </p:nvPr>
        </p:nvSpPr>
        <p:spPr>
          <a:xfrm>
            <a:off x="285750" y="500063"/>
            <a:ext cx="6929438" cy="1050925"/>
          </a:xfrm>
        </p:spPr>
        <p:txBody>
          <a:bodyPr/>
          <a:lstStyle/>
          <a:p>
            <a:pPr fontAlgn="auto">
              <a:spcAft>
                <a:spcPts val="0"/>
              </a:spcAft>
              <a:defRPr/>
            </a:pPr>
            <a:r>
              <a:rPr lang="es-ES" b="0" dirty="0" smtClean="0">
                <a:solidFill>
                  <a:srgbClr val="FF0000"/>
                </a:solidFill>
              </a:rPr>
              <a:t>Cultura organizacional</a:t>
            </a:r>
          </a:p>
        </p:txBody>
      </p:sp>
      <p:sp>
        <p:nvSpPr>
          <p:cNvPr id="226307" name="Rectangle 3"/>
          <p:cNvSpPr>
            <a:spLocks noGrp="1" noChangeArrowheads="1"/>
          </p:cNvSpPr>
          <p:nvPr>
            <p:ph idx="4294967295"/>
          </p:nvPr>
        </p:nvSpPr>
        <p:spPr>
          <a:xfrm>
            <a:off x="642938" y="1714500"/>
            <a:ext cx="7358062" cy="4143375"/>
          </a:xfrm>
        </p:spPr>
        <p:txBody>
          <a:bodyPr>
            <a:normAutofit fontScale="92500" lnSpcReduction="10000"/>
          </a:bodyPr>
          <a:lstStyle/>
          <a:p>
            <a:pPr marL="265176" indent="-265176" fontAlgn="auto">
              <a:lnSpc>
                <a:spcPct val="90000"/>
              </a:lnSpc>
              <a:spcAft>
                <a:spcPts val="0"/>
              </a:spcAft>
              <a:buFont typeface="Wingdings 2"/>
              <a:buChar char=""/>
              <a:defRPr/>
            </a:pPr>
            <a:r>
              <a:rPr lang="es-AR" sz="2400" dirty="0" smtClean="0"/>
              <a:t>…"La cultura, por definición, es difícil de describir, intangible, implícita, y se da por sentada</a:t>
            </a:r>
          </a:p>
          <a:p>
            <a:pPr marL="265176" indent="-265176" fontAlgn="auto">
              <a:lnSpc>
                <a:spcPct val="90000"/>
              </a:lnSpc>
              <a:spcAft>
                <a:spcPts val="0"/>
              </a:spcAft>
              <a:buFont typeface="Wingdings 2"/>
              <a:buChar char=""/>
              <a:defRPr/>
            </a:pPr>
            <a:r>
              <a:rPr lang="es-AR" sz="2400" dirty="0" smtClean="0"/>
              <a:t>Pero cada organización desarrolla un grupo central de suposiciones, conocimientos y reglas implícitas que gobiernan el comportamiento día a día en el lugar de trabajo…" </a:t>
            </a:r>
            <a:r>
              <a:rPr lang="es-ES" sz="1200" dirty="0" smtClean="0"/>
              <a:t>[1]</a:t>
            </a:r>
          </a:p>
          <a:p>
            <a:pPr marL="265176" indent="-265176" fontAlgn="auto">
              <a:lnSpc>
                <a:spcPct val="90000"/>
              </a:lnSpc>
              <a:spcAft>
                <a:spcPts val="0"/>
              </a:spcAft>
              <a:buFont typeface="Wingdings 2"/>
              <a:buChar char=""/>
              <a:defRPr/>
            </a:pPr>
            <a:endParaRPr lang="es-AR" sz="2400" dirty="0" smtClean="0"/>
          </a:p>
          <a:p>
            <a:pPr marL="265176" indent="-265176" fontAlgn="auto">
              <a:lnSpc>
                <a:spcPct val="90000"/>
              </a:lnSpc>
              <a:spcAft>
                <a:spcPts val="0"/>
              </a:spcAft>
              <a:buFont typeface="Wingdings 2"/>
              <a:buChar char=""/>
              <a:defRPr/>
            </a:pPr>
            <a:r>
              <a:rPr lang="es-AR" sz="2400" dirty="0" smtClean="0"/>
              <a:t>Es importante definirla para </a:t>
            </a:r>
          </a:p>
          <a:p>
            <a:pPr marL="265176" indent="-265176" fontAlgn="auto">
              <a:lnSpc>
                <a:spcPct val="90000"/>
              </a:lnSpc>
              <a:spcAft>
                <a:spcPts val="0"/>
              </a:spcAft>
              <a:buFontTx/>
              <a:buNone/>
              <a:defRPr/>
            </a:pPr>
            <a:r>
              <a:rPr lang="es-AR" sz="2400" dirty="0" smtClean="0"/>
              <a:t>	destacar lo bueno y mejorar </a:t>
            </a:r>
          </a:p>
          <a:p>
            <a:pPr marL="265176" indent="-265176" fontAlgn="auto">
              <a:lnSpc>
                <a:spcPct val="90000"/>
              </a:lnSpc>
              <a:spcAft>
                <a:spcPts val="0"/>
              </a:spcAft>
              <a:buFontTx/>
              <a:buNone/>
              <a:defRPr/>
            </a:pPr>
            <a:r>
              <a:rPr lang="es-AR" sz="2400" dirty="0" smtClean="0"/>
              <a:t>	los aspectos negativos</a:t>
            </a:r>
            <a:endParaRPr lang="es-ES" sz="2400" dirty="0" smtClean="0"/>
          </a:p>
          <a:p>
            <a:pPr marL="265176" indent="-265176" fontAlgn="auto">
              <a:lnSpc>
                <a:spcPct val="90000"/>
              </a:lnSpc>
              <a:spcAft>
                <a:spcPts val="0"/>
              </a:spcAft>
              <a:buFontTx/>
              <a:buNone/>
              <a:defRPr/>
            </a:pPr>
            <a:endParaRPr lang="es-ES" sz="1200" dirty="0" smtClean="0"/>
          </a:p>
          <a:p>
            <a:pPr marL="265176" indent="-265176" fontAlgn="auto">
              <a:lnSpc>
                <a:spcPct val="90000"/>
              </a:lnSpc>
              <a:spcAft>
                <a:spcPts val="0"/>
              </a:spcAft>
              <a:buFontTx/>
              <a:buNone/>
              <a:defRPr/>
            </a:pPr>
            <a:endParaRPr lang="es-ES" sz="1200" dirty="0" smtClean="0"/>
          </a:p>
          <a:p>
            <a:pPr marL="265176" indent="-265176" fontAlgn="auto">
              <a:lnSpc>
                <a:spcPct val="90000"/>
              </a:lnSpc>
              <a:spcAft>
                <a:spcPts val="0"/>
              </a:spcAft>
              <a:buFontTx/>
              <a:buNone/>
              <a:defRPr/>
            </a:pPr>
            <a:r>
              <a:rPr lang="es-ES" sz="1200" dirty="0" smtClean="0"/>
              <a:t>[1] </a:t>
            </a:r>
            <a:r>
              <a:rPr lang="es-ES" sz="1200" dirty="0" err="1" smtClean="0"/>
              <a:t>Robbins</a:t>
            </a:r>
            <a:r>
              <a:rPr lang="es-ES" sz="1200" dirty="0" smtClean="0"/>
              <a:t>: Administración de los Recursos Humanos, </a:t>
            </a:r>
            <a:r>
              <a:rPr lang="es-AR" sz="1200" dirty="0" smtClean="0"/>
              <a:t>(1999, p 601)</a:t>
            </a:r>
            <a:endParaRPr lang="es-ES" sz="1200" dirty="0" smtClean="0"/>
          </a:p>
        </p:txBody>
      </p:sp>
      <p:sp>
        <p:nvSpPr>
          <p:cNvPr id="67587" name="4 Rectángulo"/>
          <p:cNvSpPr>
            <a:spLocks noChangeArrowheads="1"/>
          </p:cNvSpPr>
          <p:nvPr/>
        </p:nvSpPr>
        <p:spPr bwMode="auto">
          <a:xfrm>
            <a:off x="4357688" y="6143625"/>
            <a:ext cx="4392612" cy="369888"/>
          </a:xfrm>
          <a:prstGeom prst="rect">
            <a:avLst/>
          </a:prstGeom>
          <a:noFill/>
          <a:ln w="9525">
            <a:noFill/>
            <a:miter lim="800000"/>
            <a:headEnd/>
            <a:tailEnd/>
          </a:ln>
        </p:spPr>
        <p:txBody>
          <a:bodyPr>
            <a:spAutoFit/>
          </a:bodyPr>
          <a:lstStyle/>
          <a:p>
            <a:pPr algn="r"/>
            <a:r>
              <a:rPr lang="es-AR">
                <a:latin typeface="Verdana" pitchFamily="34" charset="0"/>
              </a:rPr>
              <a:t>Juan Francisco Martínez Cataldi</a:t>
            </a:r>
          </a:p>
        </p:txBody>
      </p:sp>
    </p:spTree>
  </p:cSld>
  <p:clrMapOvr>
    <a:masterClrMapping/>
  </p:clrMapOvr>
  <p:transition>
    <p:newsflash/>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00063" y="5449888"/>
            <a:ext cx="8183562" cy="1050925"/>
          </a:xfrm>
        </p:spPr>
        <p:txBody>
          <a:bodyPr/>
          <a:lstStyle/>
          <a:p>
            <a:pPr algn="ctr" fontAlgn="auto">
              <a:spcAft>
                <a:spcPts val="0"/>
              </a:spcAft>
              <a:defRPr/>
            </a:pPr>
            <a:r>
              <a:rPr lang="es-AR" dirty="0" smtClean="0"/>
              <a:t>Los Expositores </a:t>
            </a:r>
            <a:r>
              <a:rPr lang="es-AR" dirty="0" err="1" smtClean="0"/>
              <a:t>CVs</a:t>
            </a:r>
            <a:endParaRPr lang="es-AR" dirty="0"/>
          </a:p>
        </p:txBody>
      </p:sp>
      <p:pic>
        <p:nvPicPr>
          <p:cNvPr id="4" name="3 Imagen" descr="logo.bmp"/>
          <p:cNvPicPr>
            <a:picLocks noChangeAspect="1"/>
          </p:cNvPicPr>
          <p:nvPr/>
        </p:nvPicPr>
        <p:blipFill>
          <a:blip r:embed="rId2" cstate="print"/>
          <a:stretch>
            <a:fillRect/>
          </a:stretch>
        </p:blipFill>
        <p:spPr>
          <a:xfrm>
            <a:off x="928662" y="500042"/>
            <a:ext cx="7143800" cy="5378860"/>
          </a:xfrm>
          <a:prstGeom prst="rect">
            <a:avLst/>
          </a:prstGeom>
          <a:ln>
            <a:noFill/>
          </a:ln>
          <a:effectLst>
            <a:softEdge rad="112500"/>
          </a:effectLst>
        </p:spPr>
      </p:pic>
    </p:spTree>
  </p:cSld>
  <p:clrMapOvr>
    <a:masterClrMapping/>
  </p:clrMapOvr>
  <p:transition advTm="5000"/>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0338" name="Rectangle 2"/>
          <p:cNvSpPr>
            <a:spLocks noGrp="1" noChangeArrowheads="1"/>
          </p:cNvSpPr>
          <p:nvPr>
            <p:ph type="title" idx="4294967295"/>
          </p:nvPr>
        </p:nvSpPr>
        <p:spPr>
          <a:xfrm>
            <a:off x="285750" y="500063"/>
            <a:ext cx="6929438" cy="1050925"/>
          </a:xfrm>
        </p:spPr>
        <p:txBody>
          <a:bodyPr/>
          <a:lstStyle/>
          <a:p>
            <a:pPr fontAlgn="auto">
              <a:spcAft>
                <a:spcPts val="0"/>
              </a:spcAft>
              <a:defRPr/>
            </a:pPr>
            <a:r>
              <a:rPr lang="es-ES" dirty="0" smtClean="0">
                <a:solidFill>
                  <a:srgbClr val="FF0000"/>
                </a:solidFill>
              </a:rPr>
              <a:t>La Visión</a:t>
            </a:r>
          </a:p>
        </p:txBody>
      </p:sp>
      <p:sp>
        <p:nvSpPr>
          <p:cNvPr id="68610" name="Rectangle 3"/>
          <p:cNvSpPr>
            <a:spLocks noGrp="1" noChangeArrowheads="1"/>
          </p:cNvSpPr>
          <p:nvPr>
            <p:ph idx="4294967295"/>
          </p:nvPr>
        </p:nvSpPr>
        <p:spPr>
          <a:xfrm>
            <a:off x="500063" y="1643063"/>
            <a:ext cx="8001000" cy="4214812"/>
          </a:xfrm>
        </p:spPr>
        <p:txBody>
          <a:bodyPr/>
          <a:lstStyle/>
          <a:p>
            <a:r>
              <a:rPr lang="es-ES" smtClean="0"/>
              <a:t>Es una frase concisa que describe las metas de mediano y largo plazo</a:t>
            </a:r>
          </a:p>
          <a:p>
            <a:r>
              <a:rPr lang="es-ES" smtClean="0"/>
              <a:t>Es “externa”, orientada al mercado, y debería expresar de una manera colorida y visionaria cómo quiere la organización ser percibida por el mundo</a:t>
            </a:r>
          </a:p>
        </p:txBody>
      </p:sp>
      <p:sp>
        <p:nvSpPr>
          <p:cNvPr id="68611" name="4 Rectángulo"/>
          <p:cNvSpPr>
            <a:spLocks noChangeArrowheads="1"/>
          </p:cNvSpPr>
          <p:nvPr/>
        </p:nvSpPr>
        <p:spPr bwMode="auto">
          <a:xfrm>
            <a:off x="4357688" y="6143625"/>
            <a:ext cx="4392612" cy="369888"/>
          </a:xfrm>
          <a:prstGeom prst="rect">
            <a:avLst/>
          </a:prstGeom>
          <a:noFill/>
          <a:ln w="9525">
            <a:noFill/>
            <a:miter lim="800000"/>
            <a:headEnd/>
            <a:tailEnd/>
          </a:ln>
        </p:spPr>
        <p:txBody>
          <a:bodyPr>
            <a:spAutoFit/>
          </a:bodyPr>
          <a:lstStyle/>
          <a:p>
            <a:pPr algn="r"/>
            <a:r>
              <a:rPr lang="es-AR">
                <a:latin typeface="Verdana" pitchFamily="34" charset="0"/>
              </a:rPr>
              <a:t>Juan Francisco Martínez Cataldi</a:t>
            </a:r>
          </a:p>
        </p:txBody>
      </p:sp>
    </p:spTree>
  </p:cSld>
  <p:clrMapOvr>
    <a:masterClrMapping/>
  </p:clrMapOvr>
  <p:transition>
    <p:newsflash/>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9314" name="Rectangle 2"/>
          <p:cNvSpPr>
            <a:spLocks noGrp="1" noChangeArrowheads="1"/>
          </p:cNvSpPr>
          <p:nvPr>
            <p:ph type="title" idx="4294967295"/>
          </p:nvPr>
        </p:nvSpPr>
        <p:spPr>
          <a:xfrm>
            <a:off x="357188" y="500063"/>
            <a:ext cx="6929437" cy="1050925"/>
          </a:xfrm>
        </p:spPr>
        <p:txBody>
          <a:bodyPr/>
          <a:lstStyle/>
          <a:p>
            <a:pPr fontAlgn="auto">
              <a:spcAft>
                <a:spcPts val="0"/>
              </a:spcAft>
              <a:defRPr/>
            </a:pPr>
            <a:r>
              <a:rPr lang="es-ES" dirty="0" smtClean="0">
                <a:solidFill>
                  <a:srgbClr val="FF0000"/>
                </a:solidFill>
              </a:rPr>
              <a:t>La Misión</a:t>
            </a:r>
          </a:p>
        </p:txBody>
      </p:sp>
      <p:sp>
        <p:nvSpPr>
          <p:cNvPr id="269315" name="Rectangle 3"/>
          <p:cNvSpPr>
            <a:spLocks noGrp="1" noChangeArrowheads="1"/>
          </p:cNvSpPr>
          <p:nvPr>
            <p:ph idx="4294967295"/>
          </p:nvPr>
        </p:nvSpPr>
        <p:spPr>
          <a:xfrm>
            <a:off x="428625" y="1643063"/>
            <a:ext cx="5715000" cy="4214812"/>
          </a:xfrm>
        </p:spPr>
        <p:txBody>
          <a:bodyPr>
            <a:normAutofit fontScale="92500"/>
          </a:bodyPr>
          <a:lstStyle/>
          <a:p>
            <a:pPr marL="265176" indent="-265176" fontAlgn="auto">
              <a:lnSpc>
                <a:spcPct val="80000"/>
              </a:lnSpc>
              <a:spcAft>
                <a:spcPts val="0"/>
              </a:spcAft>
              <a:buFont typeface="Wingdings 2"/>
              <a:buChar char=""/>
              <a:defRPr/>
            </a:pPr>
            <a:r>
              <a:rPr lang="es-ES" dirty="0" smtClean="0"/>
              <a:t>Es una frase concisa, con foco “interno”, de la razón de la existencia de la organización, el propósito básico hacia el que apuntan sus actividades, y los valores que guían las actividades de sus empleados. </a:t>
            </a:r>
          </a:p>
          <a:p>
            <a:pPr marL="265176" indent="-265176" fontAlgn="auto">
              <a:lnSpc>
                <a:spcPct val="80000"/>
              </a:lnSpc>
              <a:spcAft>
                <a:spcPts val="0"/>
              </a:spcAft>
              <a:buFont typeface="Wingdings 2"/>
              <a:buChar char=""/>
              <a:defRPr/>
            </a:pPr>
            <a:r>
              <a:rPr lang="es-ES" dirty="0" smtClean="0"/>
              <a:t>Está vinculada con los </a:t>
            </a:r>
            <a:r>
              <a:rPr lang="es-ES" i="1" dirty="0" smtClean="0"/>
              <a:t>valores centrales</a:t>
            </a:r>
            <a:r>
              <a:rPr lang="es-ES" dirty="0" smtClean="0"/>
              <a:t>.</a:t>
            </a:r>
          </a:p>
          <a:p>
            <a:pPr marL="265176" indent="-265176" fontAlgn="auto">
              <a:lnSpc>
                <a:spcPct val="80000"/>
              </a:lnSpc>
              <a:spcAft>
                <a:spcPts val="0"/>
              </a:spcAft>
              <a:buFont typeface="Wingdings 2"/>
              <a:buChar char=""/>
              <a:defRPr/>
            </a:pPr>
            <a:r>
              <a:rPr lang="es-ES" dirty="0" smtClean="0"/>
              <a:t>También describen cómo competir y generar valor al cliente. </a:t>
            </a:r>
          </a:p>
        </p:txBody>
      </p:sp>
      <p:sp>
        <p:nvSpPr>
          <p:cNvPr id="69635" name="4 Rectángulo"/>
          <p:cNvSpPr>
            <a:spLocks noChangeArrowheads="1"/>
          </p:cNvSpPr>
          <p:nvPr/>
        </p:nvSpPr>
        <p:spPr bwMode="auto">
          <a:xfrm>
            <a:off x="4357688" y="6143625"/>
            <a:ext cx="4392612" cy="369888"/>
          </a:xfrm>
          <a:prstGeom prst="rect">
            <a:avLst/>
          </a:prstGeom>
          <a:noFill/>
          <a:ln w="9525">
            <a:noFill/>
            <a:miter lim="800000"/>
            <a:headEnd/>
            <a:tailEnd/>
          </a:ln>
        </p:spPr>
        <p:txBody>
          <a:bodyPr>
            <a:spAutoFit/>
          </a:bodyPr>
          <a:lstStyle/>
          <a:p>
            <a:pPr algn="r"/>
            <a:r>
              <a:rPr lang="es-AR">
                <a:latin typeface="Verdana" pitchFamily="34" charset="0"/>
              </a:rPr>
              <a:t>Juan Francisco Martínez Cataldi</a:t>
            </a:r>
          </a:p>
        </p:txBody>
      </p:sp>
    </p:spTree>
  </p:cSld>
  <p:clrMapOvr>
    <a:masterClrMapping/>
  </p:clrMapOvr>
  <p:transition>
    <p:newsflash/>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8898" name="Rectangle 2"/>
          <p:cNvSpPr>
            <a:spLocks noGrp="1" noChangeArrowheads="1"/>
          </p:cNvSpPr>
          <p:nvPr>
            <p:ph type="title" idx="4294967295"/>
          </p:nvPr>
        </p:nvSpPr>
        <p:spPr>
          <a:xfrm>
            <a:off x="285750" y="500063"/>
            <a:ext cx="6929438" cy="1050925"/>
          </a:xfrm>
        </p:spPr>
        <p:txBody>
          <a:bodyPr/>
          <a:lstStyle/>
          <a:p>
            <a:pPr fontAlgn="auto">
              <a:spcAft>
                <a:spcPts val="0"/>
              </a:spcAft>
              <a:defRPr/>
            </a:pPr>
            <a:r>
              <a:rPr lang="es-AR" dirty="0" smtClean="0">
                <a:solidFill>
                  <a:srgbClr val="FF0000"/>
                </a:solidFill>
              </a:rPr>
              <a:t>Misión, Visión y Valores</a:t>
            </a:r>
            <a:endParaRPr lang="es-ES" dirty="0" smtClean="0">
              <a:solidFill>
                <a:srgbClr val="FF0000"/>
              </a:solidFill>
            </a:endParaRPr>
          </a:p>
        </p:txBody>
      </p:sp>
      <p:sp>
        <p:nvSpPr>
          <p:cNvPr id="70658" name="Rectangle 3"/>
          <p:cNvSpPr>
            <a:spLocks noGrp="1" noChangeArrowheads="1"/>
          </p:cNvSpPr>
          <p:nvPr>
            <p:ph idx="4294967295"/>
          </p:nvPr>
        </p:nvSpPr>
        <p:spPr>
          <a:xfrm>
            <a:off x="714375" y="2214563"/>
            <a:ext cx="4000500" cy="3643312"/>
          </a:xfrm>
        </p:spPr>
        <p:txBody>
          <a:bodyPr/>
          <a:lstStyle/>
          <a:p>
            <a:pPr>
              <a:lnSpc>
                <a:spcPct val="80000"/>
              </a:lnSpc>
            </a:pPr>
            <a:endParaRPr lang="es-AR" sz="1800" smtClean="0"/>
          </a:p>
          <a:p>
            <a:pPr>
              <a:lnSpc>
                <a:spcPct val="80000"/>
              </a:lnSpc>
            </a:pPr>
            <a:r>
              <a:rPr lang="es-AR" sz="1800" smtClean="0"/>
              <a:t>Se debe tener en claro la posición actual y el tipo del clientela a la cual se quiere llegar (nacional o internacional)</a:t>
            </a:r>
          </a:p>
          <a:p>
            <a:pPr>
              <a:lnSpc>
                <a:spcPct val="80000"/>
              </a:lnSpc>
            </a:pPr>
            <a:r>
              <a:rPr lang="es-AR" sz="1800" smtClean="0"/>
              <a:t>Pautar fechas a futuro, no tan lejanas.  (6, 8 o 10 años)</a:t>
            </a:r>
          </a:p>
          <a:p>
            <a:pPr>
              <a:lnSpc>
                <a:spcPct val="80000"/>
              </a:lnSpc>
            </a:pPr>
            <a:r>
              <a:rPr lang="es-AR" sz="1800" smtClean="0"/>
              <a:t>¿</a:t>
            </a:r>
            <a:r>
              <a:rPr lang="es-ES" sz="1800" smtClean="0"/>
              <a:t>Qué estructura se quiere tener?</a:t>
            </a:r>
          </a:p>
          <a:p>
            <a:pPr>
              <a:lnSpc>
                <a:spcPct val="80000"/>
              </a:lnSpc>
            </a:pPr>
            <a:r>
              <a:rPr lang="es-ES" sz="1800" smtClean="0"/>
              <a:t>¿Cuánto  se esta dispuesto a crecer?</a:t>
            </a:r>
          </a:p>
          <a:p>
            <a:pPr>
              <a:lnSpc>
                <a:spcPct val="80000"/>
              </a:lnSpc>
            </a:pPr>
            <a:r>
              <a:rPr lang="es-ES" sz="1800" smtClean="0"/>
              <a:t>¿Cuáles son los límites?</a:t>
            </a:r>
          </a:p>
        </p:txBody>
      </p:sp>
      <p:sp>
        <p:nvSpPr>
          <p:cNvPr id="70659" name="Rectangle 5"/>
          <p:cNvSpPr>
            <a:spLocks noChangeArrowheads="1"/>
          </p:cNvSpPr>
          <p:nvPr/>
        </p:nvSpPr>
        <p:spPr bwMode="auto">
          <a:xfrm>
            <a:off x="500063" y="1571625"/>
            <a:ext cx="8353425" cy="895350"/>
          </a:xfrm>
          <a:prstGeom prst="rect">
            <a:avLst/>
          </a:prstGeom>
          <a:noFill/>
          <a:ln w="9525">
            <a:noFill/>
            <a:miter lim="800000"/>
            <a:headEnd/>
            <a:tailEnd/>
          </a:ln>
        </p:spPr>
        <p:txBody>
          <a:bodyPr>
            <a:spAutoFit/>
          </a:bodyPr>
          <a:lstStyle/>
          <a:p>
            <a:pPr eaLnBrk="0" hangingPunct="0">
              <a:lnSpc>
                <a:spcPct val="90000"/>
              </a:lnSpc>
              <a:spcBef>
                <a:spcPct val="20000"/>
              </a:spcBef>
              <a:buFontTx/>
              <a:buChar char="•"/>
            </a:pPr>
            <a:r>
              <a:rPr lang="es-AR">
                <a:latin typeface="Verdana" pitchFamily="34" charset="0"/>
              </a:rPr>
              <a:t> Los límites de la visión no necesariamente deben ser fáciles de alcanzar</a:t>
            </a:r>
          </a:p>
          <a:p>
            <a:pPr eaLnBrk="0" hangingPunct="0">
              <a:lnSpc>
                <a:spcPct val="90000"/>
              </a:lnSpc>
              <a:spcBef>
                <a:spcPct val="20000"/>
              </a:spcBef>
              <a:buFontTx/>
              <a:buChar char="•"/>
            </a:pPr>
            <a:r>
              <a:rPr lang="es-AR">
                <a:latin typeface="Verdana" pitchFamily="34" charset="0"/>
              </a:rPr>
              <a:t> Son objetivos muy ambiciosos</a:t>
            </a:r>
          </a:p>
        </p:txBody>
      </p:sp>
      <p:sp>
        <p:nvSpPr>
          <p:cNvPr id="70660" name="5 Rectángulo"/>
          <p:cNvSpPr>
            <a:spLocks noChangeArrowheads="1"/>
          </p:cNvSpPr>
          <p:nvPr/>
        </p:nvSpPr>
        <p:spPr bwMode="auto">
          <a:xfrm>
            <a:off x="4357688" y="6143625"/>
            <a:ext cx="4392612" cy="369888"/>
          </a:xfrm>
          <a:prstGeom prst="rect">
            <a:avLst/>
          </a:prstGeom>
          <a:noFill/>
          <a:ln w="9525">
            <a:noFill/>
            <a:miter lim="800000"/>
            <a:headEnd/>
            <a:tailEnd/>
          </a:ln>
        </p:spPr>
        <p:txBody>
          <a:bodyPr>
            <a:spAutoFit/>
          </a:bodyPr>
          <a:lstStyle/>
          <a:p>
            <a:pPr algn="r"/>
            <a:r>
              <a:rPr lang="es-AR">
                <a:latin typeface="Verdana" pitchFamily="34" charset="0"/>
              </a:rPr>
              <a:t>Juan Francisco Martínez Cataldi</a:t>
            </a:r>
          </a:p>
        </p:txBody>
      </p:sp>
    </p:spTree>
  </p:cSld>
  <p:clrMapOvr>
    <a:masterClrMapping/>
  </p:clrMapOvr>
  <p:transition>
    <p:newsflash/>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681" name="1 Imagen" descr="cuadrantres_covey4.jpg"/>
          <p:cNvPicPr>
            <a:picLocks noChangeAspect="1"/>
          </p:cNvPicPr>
          <p:nvPr/>
        </p:nvPicPr>
        <p:blipFill>
          <a:blip r:embed="rId2"/>
          <a:srcRect/>
          <a:stretch>
            <a:fillRect/>
          </a:stretch>
        </p:blipFill>
        <p:spPr bwMode="auto">
          <a:xfrm>
            <a:off x="2000250" y="1714500"/>
            <a:ext cx="6357938" cy="4711700"/>
          </a:xfrm>
          <a:prstGeom prst="rect">
            <a:avLst/>
          </a:prstGeom>
          <a:noFill/>
          <a:ln w="9525">
            <a:noFill/>
            <a:miter lim="800000"/>
            <a:headEnd/>
            <a:tailEnd/>
          </a:ln>
        </p:spPr>
      </p:pic>
      <p:sp>
        <p:nvSpPr>
          <p:cNvPr id="3" name="Rectangle 2"/>
          <p:cNvSpPr txBox="1">
            <a:spLocks noChangeArrowheads="1"/>
          </p:cNvSpPr>
          <p:nvPr/>
        </p:nvSpPr>
        <p:spPr>
          <a:xfrm>
            <a:off x="285750" y="500063"/>
            <a:ext cx="6929438" cy="1050925"/>
          </a:xfrm>
          <a:prstGeom prst="rect">
            <a:avLst/>
          </a:prstGeom>
        </p:spPr>
        <p:txBody>
          <a:bodyPr anchor="b">
            <a:normAutofit fontScale="92500"/>
          </a:bodyPr>
          <a:lstStyle/>
          <a:p>
            <a:pPr fontAlgn="auto">
              <a:spcAft>
                <a:spcPts val="0"/>
              </a:spcAft>
              <a:defRPr/>
            </a:pPr>
            <a:r>
              <a:rPr lang="es-AR" sz="3600" b="1" dirty="0">
                <a:solidFill>
                  <a:srgbClr val="FF0000"/>
                </a:solidFill>
                <a:effectLst>
                  <a:outerShdw blurRad="53975" dist="22860" dir="5400000" algn="tl" rotWithShape="0">
                    <a:srgbClr val="000000">
                      <a:alpha val="55000"/>
                    </a:srgbClr>
                  </a:outerShdw>
                </a:effectLst>
                <a:latin typeface="+mj-lt"/>
                <a:ea typeface="+mj-ea"/>
                <a:cs typeface="+mj-cs"/>
              </a:rPr>
              <a:t>Los 4 cuadrantes – S. </a:t>
            </a:r>
            <a:r>
              <a:rPr lang="es-AR" sz="3600" b="1" dirty="0" err="1">
                <a:solidFill>
                  <a:srgbClr val="FF0000"/>
                </a:solidFill>
                <a:effectLst>
                  <a:outerShdw blurRad="53975" dist="22860" dir="5400000" algn="tl" rotWithShape="0">
                    <a:srgbClr val="000000">
                      <a:alpha val="55000"/>
                    </a:srgbClr>
                  </a:outerShdw>
                </a:effectLst>
                <a:latin typeface="+mj-lt"/>
                <a:ea typeface="+mj-ea"/>
                <a:cs typeface="+mj-cs"/>
              </a:rPr>
              <a:t>Covey</a:t>
            </a:r>
            <a:endParaRPr lang="es-ES" sz="3600" b="1" dirty="0">
              <a:solidFill>
                <a:srgbClr val="FF0000"/>
              </a:solidFill>
              <a:effectLst>
                <a:outerShdw blurRad="53975" dist="22860" dir="5400000" algn="tl" rotWithShape="0">
                  <a:srgbClr val="000000">
                    <a:alpha val="55000"/>
                  </a:srgbClr>
                </a:outerShdw>
              </a:effectLst>
              <a:latin typeface="+mj-lt"/>
              <a:ea typeface="+mj-ea"/>
              <a:cs typeface="+mj-cs"/>
            </a:endParaRPr>
          </a:p>
        </p:txBody>
      </p:sp>
      <p:sp>
        <p:nvSpPr>
          <p:cNvPr id="71683" name="3 Rectángulo"/>
          <p:cNvSpPr>
            <a:spLocks noChangeArrowheads="1"/>
          </p:cNvSpPr>
          <p:nvPr/>
        </p:nvSpPr>
        <p:spPr bwMode="auto">
          <a:xfrm>
            <a:off x="4357688" y="6143625"/>
            <a:ext cx="4392612" cy="369888"/>
          </a:xfrm>
          <a:prstGeom prst="rect">
            <a:avLst/>
          </a:prstGeom>
          <a:noFill/>
          <a:ln w="9525">
            <a:noFill/>
            <a:miter lim="800000"/>
            <a:headEnd/>
            <a:tailEnd/>
          </a:ln>
        </p:spPr>
        <p:txBody>
          <a:bodyPr>
            <a:spAutoFit/>
          </a:bodyPr>
          <a:lstStyle/>
          <a:p>
            <a:pPr algn="r"/>
            <a:r>
              <a:rPr lang="es-AR">
                <a:latin typeface="Verdana" pitchFamily="34" charset="0"/>
              </a:rPr>
              <a:t>Juan Francisco Martínez Cataldi</a:t>
            </a:r>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2705" name="1 Imagen" descr="images.jpg"/>
          <p:cNvPicPr>
            <a:picLocks noChangeAspect="1"/>
          </p:cNvPicPr>
          <p:nvPr/>
        </p:nvPicPr>
        <p:blipFill>
          <a:blip r:embed="rId2"/>
          <a:srcRect l="16505" r="18446"/>
          <a:stretch>
            <a:fillRect/>
          </a:stretch>
        </p:blipFill>
        <p:spPr bwMode="auto">
          <a:xfrm>
            <a:off x="2214563" y="1714500"/>
            <a:ext cx="4786312" cy="4627563"/>
          </a:xfrm>
          <a:prstGeom prst="rect">
            <a:avLst/>
          </a:prstGeom>
          <a:noFill/>
          <a:ln w="9525">
            <a:noFill/>
            <a:miter lim="800000"/>
            <a:headEnd/>
            <a:tailEnd/>
          </a:ln>
        </p:spPr>
      </p:pic>
      <p:sp>
        <p:nvSpPr>
          <p:cNvPr id="3" name="Rectangle 2"/>
          <p:cNvSpPr txBox="1">
            <a:spLocks noChangeArrowheads="1"/>
          </p:cNvSpPr>
          <p:nvPr/>
        </p:nvSpPr>
        <p:spPr>
          <a:xfrm>
            <a:off x="285750" y="500063"/>
            <a:ext cx="6929438" cy="1050925"/>
          </a:xfrm>
          <a:prstGeom prst="rect">
            <a:avLst/>
          </a:prstGeom>
        </p:spPr>
        <p:txBody>
          <a:bodyPr anchor="b">
            <a:normAutofit/>
          </a:bodyPr>
          <a:lstStyle/>
          <a:p>
            <a:pPr fontAlgn="auto">
              <a:spcAft>
                <a:spcPts val="0"/>
              </a:spcAft>
              <a:defRPr/>
            </a:pPr>
            <a:r>
              <a:rPr lang="es-AR" sz="3600" b="1" dirty="0">
                <a:solidFill>
                  <a:srgbClr val="FF0000"/>
                </a:solidFill>
                <a:effectLst>
                  <a:outerShdw blurRad="53975" dist="22860" dir="5400000" algn="tl" rotWithShape="0">
                    <a:srgbClr val="000000">
                      <a:alpha val="55000"/>
                    </a:srgbClr>
                  </a:outerShdw>
                </a:effectLst>
                <a:latin typeface="+mj-lt"/>
                <a:ea typeface="+mj-ea"/>
                <a:cs typeface="+mj-cs"/>
              </a:rPr>
              <a:t>¿Qué hacer?</a:t>
            </a:r>
            <a:endParaRPr lang="es-ES" sz="3600" b="1" dirty="0">
              <a:solidFill>
                <a:srgbClr val="FF0000"/>
              </a:solidFill>
              <a:effectLst>
                <a:outerShdw blurRad="53975" dist="22860" dir="5400000" algn="tl" rotWithShape="0">
                  <a:srgbClr val="000000">
                    <a:alpha val="55000"/>
                  </a:srgbClr>
                </a:outerShdw>
              </a:effectLst>
              <a:latin typeface="+mj-lt"/>
              <a:ea typeface="+mj-ea"/>
              <a:cs typeface="+mj-cs"/>
            </a:endParaRPr>
          </a:p>
        </p:txBody>
      </p:sp>
      <p:sp>
        <p:nvSpPr>
          <p:cNvPr id="72707" name="3 Rectángulo"/>
          <p:cNvSpPr>
            <a:spLocks noChangeArrowheads="1"/>
          </p:cNvSpPr>
          <p:nvPr/>
        </p:nvSpPr>
        <p:spPr bwMode="auto">
          <a:xfrm>
            <a:off x="4357688" y="6143625"/>
            <a:ext cx="4392612" cy="369888"/>
          </a:xfrm>
          <a:prstGeom prst="rect">
            <a:avLst/>
          </a:prstGeom>
          <a:noFill/>
          <a:ln w="9525">
            <a:noFill/>
            <a:miter lim="800000"/>
            <a:headEnd/>
            <a:tailEnd/>
          </a:ln>
        </p:spPr>
        <p:txBody>
          <a:bodyPr>
            <a:spAutoFit/>
          </a:bodyPr>
          <a:lstStyle/>
          <a:p>
            <a:pPr algn="r"/>
            <a:r>
              <a:rPr lang="es-AR">
                <a:latin typeface="Verdana" pitchFamily="34" charset="0"/>
              </a:rPr>
              <a:t>Juan Francisco Martínez Cataldi</a:t>
            </a:r>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3729" name="1 Imagen" descr="275911.jpg"/>
          <p:cNvPicPr>
            <a:picLocks noChangeAspect="1"/>
          </p:cNvPicPr>
          <p:nvPr/>
        </p:nvPicPr>
        <p:blipFill>
          <a:blip r:embed="rId2"/>
          <a:srcRect/>
          <a:stretch>
            <a:fillRect/>
          </a:stretch>
        </p:blipFill>
        <p:spPr bwMode="auto">
          <a:xfrm>
            <a:off x="1571625" y="714375"/>
            <a:ext cx="5857875" cy="5467350"/>
          </a:xfrm>
          <a:prstGeom prst="rect">
            <a:avLst/>
          </a:prstGeom>
          <a:noFill/>
          <a:ln w="9525">
            <a:noFill/>
            <a:miter lim="800000"/>
            <a:headEnd/>
            <a:tailEnd/>
          </a:ln>
        </p:spPr>
      </p:pic>
      <p:sp>
        <p:nvSpPr>
          <p:cNvPr id="73730" name="2 Rectángulo"/>
          <p:cNvSpPr>
            <a:spLocks noChangeArrowheads="1"/>
          </p:cNvSpPr>
          <p:nvPr/>
        </p:nvSpPr>
        <p:spPr bwMode="auto">
          <a:xfrm>
            <a:off x="4357688" y="6143625"/>
            <a:ext cx="4392612" cy="369888"/>
          </a:xfrm>
          <a:prstGeom prst="rect">
            <a:avLst/>
          </a:prstGeom>
          <a:noFill/>
          <a:ln w="9525">
            <a:noFill/>
            <a:miter lim="800000"/>
            <a:headEnd/>
            <a:tailEnd/>
          </a:ln>
        </p:spPr>
        <p:txBody>
          <a:bodyPr>
            <a:spAutoFit/>
          </a:bodyPr>
          <a:lstStyle/>
          <a:p>
            <a:pPr algn="r"/>
            <a:r>
              <a:rPr lang="es-AR">
                <a:latin typeface="Verdana" pitchFamily="34" charset="0"/>
              </a:rPr>
              <a:t>Juan Francisco Martínez Cataldi</a:t>
            </a:r>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28625" y="500063"/>
            <a:ext cx="6929438" cy="1050925"/>
          </a:xfrm>
        </p:spPr>
        <p:txBody>
          <a:bodyPr/>
          <a:lstStyle/>
          <a:p>
            <a:pPr fontAlgn="auto">
              <a:spcAft>
                <a:spcPts val="0"/>
              </a:spcAft>
              <a:defRPr/>
            </a:pPr>
            <a:r>
              <a:rPr lang="es-AR" dirty="0" smtClean="0"/>
              <a:t>Experiencias</a:t>
            </a:r>
            <a:endParaRPr lang="es-AR" dirty="0"/>
          </a:p>
        </p:txBody>
      </p:sp>
      <p:sp>
        <p:nvSpPr>
          <p:cNvPr id="74754" name="2 Marcador de contenido"/>
          <p:cNvSpPr>
            <a:spLocks noGrp="1"/>
          </p:cNvSpPr>
          <p:nvPr>
            <p:ph idx="1"/>
          </p:nvPr>
        </p:nvSpPr>
        <p:spPr>
          <a:xfrm>
            <a:off x="428625" y="1785938"/>
            <a:ext cx="8001000" cy="4071937"/>
          </a:xfrm>
        </p:spPr>
        <p:txBody>
          <a:bodyPr/>
          <a:lstStyle/>
          <a:p>
            <a:endParaRPr lang="es-AR" smtClean="0"/>
          </a:p>
          <a:p>
            <a:endParaRPr lang="es-AR" smtClean="0"/>
          </a:p>
          <a:p>
            <a:endParaRPr lang="es-AR" smtClean="0"/>
          </a:p>
          <a:p>
            <a:endParaRPr lang="es-AR" smtClean="0"/>
          </a:p>
        </p:txBody>
      </p:sp>
      <p:sp>
        <p:nvSpPr>
          <p:cNvPr id="74755" name="3 Rectángulo"/>
          <p:cNvSpPr>
            <a:spLocks noChangeArrowheads="1"/>
          </p:cNvSpPr>
          <p:nvPr/>
        </p:nvSpPr>
        <p:spPr bwMode="auto">
          <a:xfrm>
            <a:off x="6429375" y="6000750"/>
            <a:ext cx="2106613" cy="369888"/>
          </a:xfrm>
          <a:prstGeom prst="rect">
            <a:avLst/>
          </a:prstGeom>
          <a:noFill/>
          <a:ln w="9525">
            <a:noFill/>
            <a:miter lim="800000"/>
            <a:headEnd/>
            <a:tailEnd/>
          </a:ln>
        </p:spPr>
        <p:txBody>
          <a:bodyPr>
            <a:spAutoFit/>
          </a:bodyPr>
          <a:lstStyle/>
          <a:p>
            <a:r>
              <a:rPr lang="es-CR">
                <a:latin typeface="Verdana" pitchFamily="34" charset="0"/>
              </a:rPr>
              <a:t>Leandro Sueldo</a:t>
            </a:r>
            <a:endParaRPr lang="es-AR">
              <a:latin typeface="Verdana" pitchFamily="34" charset="0"/>
            </a:endParaRPr>
          </a:p>
        </p:txBody>
      </p:sp>
      <p:sp>
        <p:nvSpPr>
          <p:cNvPr id="5" name="2 Marcador de contenido"/>
          <p:cNvSpPr txBox="1">
            <a:spLocks/>
          </p:cNvSpPr>
          <p:nvPr/>
        </p:nvSpPr>
        <p:spPr>
          <a:xfrm>
            <a:off x="581025" y="1938338"/>
            <a:ext cx="8001000" cy="4071937"/>
          </a:xfrm>
          <a:prstGeom prst="rect">
            <a:avLst/>
          </a:prstGeom>
        </p:spPr>
        <p:txBody>
          <a:bodyPr lIns="182880" tIns="91440">
            <a:normAutofit fontScale="92500"/>
          </a:bodyPr>
          <a:lstStyle/>
          <a:p>
            <a:pPr marL="265176" indent="-265176" fontAlgn="auto">
              <a:spcBef>
                <a:spcPts val="250"/>
              </a:spcBef>
              <a:spcAft>
                <a:spcPts val="0"/>
              </a:spcAft>
              <a:buClr>
                <a:schemeClr val="accent1"/>
              </a:buClr>
              <a:buSzPct val="80000"/>
              <a:buFont typeface="Wingdings 2"/>
              <a:buChar char=""/>
              <a:defRPr/>
            </a:pPr>
            <a:r>
              <a:rPr lang="es-AR" sz="2800" dirty="0">
                <a:latin typeface="+mn-lt"/>
              </a:rPr>
              <a:t>Ser proactivo y generar nuevos escenarios</a:t>
            </a:r>
          </a:p>
          <a:p>
            <a:pPr marL="265176" indent="-265176" fontAlgn="auto">
              <a:spcBef>
                <a:spcPts val="250"/>
              </a:spcBef>
              <a:spcAft>
                <a:spcPts val="0"/>
              </a:spcAft>
              <a:buClr>
                <a:schemeClr val="accent1"/>
              </a:buClr>
              <a:buSzPct val="80000"/>
              <a:buFont typeface="Wingdings 2"/>
              <a:buChar char=""/>
              <a:defRPr/>
            </a:pPr>
            <a:r>
              <a:rPr lang="es-AR" sz="2800" dirty="0">
                <a:latin typeface="+mn-lt"/>
              </a:rPr>
              <a:t>Analizar posibilidades, planificar a largo plazo</a:t>
            </a:r>
          </a:p>
          <a:p>
            <a:pPr marL="265176" indent="-265176" fontAlgn="auto">
              <a:spcBef>
                <a:spcPts val="250"/>
              </a:spcBef>
              <a:spcAft>
                <a:spcPts val="0"/>
              </a:spcAft>
              <a:buClr>
                <a:schemeClr val="accent1"/>
              </a:buClr>
              <a:buSzPct val="80000"/>
              <a:buFont typeface="Wingdings 2"/>
              <a:buChar char=""/>
              <a:defRPr/>
            </a:pPr>
            <a:r>
              <a:rPr lang="es-AR" sz="2800" dirty="0">
                <a:latin typeface="+mn-lt"/>
              </a:rPr>
              <a:t>Muchas veces las decisiones generan cambios no predecibles e inesperados – perderle el miedo a los cambios</a:t>
            </a:r>
          </a:p>
          <a:p>
            <a:pPr marL="265176" indent="-265176" fontAlgn="auto">
              <a:spcBef>
                <a:spcPts val="250"/>
              </a:spcBef>
              <a:spcAft>
                <a:spcPts val="0"/>
              </a:spcAft>
              <a:buClr>
                <a:schemeClr val="accent1"/>
              </a:buClr>
              <a:buSzPct val="80000"/>
              <a:buFont typeface="Wingdings 2"/>
              <a:buChar char=""/>
              <a:defRPr/>
            </a:pPr>
            <a:r>
              <a:rPr lang="es-AR" sz="2800" dirty="0">
                <a:latin typeface="+mn-lt"/>
              </a:rPr>
              <a:t>Nuevas oportunidades</a:t>
            </a:r>
          </a:p>
          <a:p>
            <a:pPr marL="265176" indent="-265176" fontAlgn="auto">
              <a:spcBef>
                <a:spcPts val="250"/>
              </a:spcBef>
              <a:spcAft>
                <a:spcPts val="0"/>
              </a:spcAft>
              <a:buClr>
                <a:schemeClr val="accent1"/>
              </a:buClr>
              <a:buSzPct val="80000"/>
              <a:buFont typeface="Wingdings 2"/>
              <a:buChar char=""/>
              <a:defRPr/>
            </a:pPr>
            <a:r>
              <a:rPr lang="es-AR" sz="2800" dirty="0">
                <a:latin typeface="+mn-lt"/>
              </a:rPr>
              <a:t>Otros Estudios. Concepto de doble especialización.</a:t>
            </a:r>
          </a:p>
          <a:p>
            <a:pPr marL="265176" indent="-265176" fontAlgn="auto">
              <a:spcBef>
                <a:spcPts val="250"/>
              </a:spcBef>
              <a:spcAft>
                <a:spcPts val="0"/>
              </a:spcAft>
              <a:buClr>
                <a:schemeClr val="accent1"/>
              </a:buClr>
              <a:buSzPct val="80000"/>
              <a:buFont typeface="Wingdings 2"/>
              <a:buChar char=""/>
              <a:defRPr/>
            </a:pPr>
            <a:endParaRPr lang="es-AR" sz="2800" dirty="0">
              <a:latin typeface="+mn-lt"/>
            </a:endParaRPr>
          </a:p>
          <a:p>
            <a:pPr marL="265176" indent="-265176" fontAlgn="auto">
              <a:spcBef>
                <a:spcPts val="250"/>
              </a:spcBef>
              <a:spcAft>
                <a:spcPts val="0"/>
              </a:spcAft>
              <a:buClr>
                <a:schemeClr val="accent1"/>
              </a:buClr>
              <a:buSzPct val="80000"/>
              <a:buFont typeface="Wingdings 2"/>
              <a:buChar char=""/>
              <a:defRPr/>
            </a:pPr>
            <a:endParaRPr lang="es-AR" sz="2800" dirty="0">
              <a:latin typeface="+mn-lt"/>
            </a:endParaRPr>
          </a:p>
          <a:p>
            <a:pPr marL="265176" indent="-265176" fontAlgn="auto">
              <a:spcBef>
                <a:spcPts val="250"/>
              </a:spcBef>
              <a:spcAft>
                <a:spcPts val="0"/>
              </a:spcAft>
              <a:buClr>
                <a:schemeClr val="accent1"/>
              </a:buClr>
              <a:buSzPct val="80000"/>
              <a:buFont typeface="Wingdings 2"/>
              <a:buChar char=""/>
              <a:defRPr/>
            </a:pPr>
            <a:endParaRPr lang="es-AR" sz="2800" dirty="0">
              <a:latin typeface="+mn-lt"/>
            </a:endParaRPr>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28625" y="500063"/>
            <a:ext cx="6929438" cy="1050925"/>
          </a:xfrm>
        </p:spPr>
        <p:txBody>
          <a:bodyPr/>
          <a:lstStyle/>
          <a:p>
            <a:pPr fontAlgn="auto">
              <a:spcAft>
                <a:spcPts val="0"/>
              </a:spcAft>
              <a:defRPr/>
            </a:pPr>
            <a:r>
              <a:rPr lang="es-AR" dirty="0" smtClean="0"/>
              <a:t>Experiencias</a:t>
            </a:r>
            <a:endParaRPr lang="es-AR" dirty="0"/>
          </a:p>
        </p:txBody>
      </p:sp>
      <p:sp>
        <p:nvSpPr>
          <p:cNvPr id="3" name="2 Marcador de contenido"/>
          <p:cNvSpPr>
            <a:spLocks noGrp="1"/>
          </p:cNvSpPr>
          <p:nvPr>
            <p:ph idx="1"/>
          </p:nvPr>
        </p:nvSpPr>
        <p:spPr>
          <a:xfrm>
            <a:off x="428625" y="1785938"/>
            <a:ext cx="8001000" cy="4071937"/>
          </a:xfrm>
        </p:spPr>
        <p:txBody>
          <a:bodyPr>
            <a:normAutofit fontScale="92500" lnSpcReduction="20000"/>
          </a:bodyPr>
          <a:lstStyle/>
          <a:p>
            <a:pPr marL="265176" indent="-265176" fontAlgn="auto">
              <a:spcAft>
                <a:spcPts val="0"/>
              </a:spcAft>
              <a:buFont typeface="Wingdings 2"/>
              <a:buChar char=""/>
              <a:defRPr/>
            </a:pPr>
            <a:r>
              <a:rPr lang="es-ES" dirty="0" smtClean="0"/>
              <a:t>Suscripciones a novedades AFIP, ANSES AGIP, etc.</a:t>
            </a:r>
            <a:endParaRPr lang="es-AR" dirty="0" smtClean="0"/>
          </a:p>
          <a:p>
            <a:pPr marL="265176" indent="-265176" fontAlgn="auto">
              <a:spcAft>
                <a:spcPts val="0"/>
              </a:spcAft>
              <a:buFont typeface="Wingdings 2"/>
              <a:buNone/>
              <a:defRPr/>
            </a:pPr>
            <a:r>
              <a:rPr lang="es-ES" dirty="0" smtClean="0"/>
              <a:t> </a:t>
            </a:r>
            <a:endParaRPr lang="es-AR" dirty="0" smtClean="0"/>
          </a:p>
          <a:p>
            <a:pPr marL="265176" indent="-265176" fontAlgn="auto">
              <a:spcAft>
                <a:spcPts val="0"/>
              </a:spcAft>
              <a:buFont typeface="Wingdings 2"/>
              <a:buChar char=""/>
              <a:defRPr/>
            </a:pPr>
            <a:r>
              <a:rPr lang="es-ES" dirty="0" smtClean="0"/>
              <a:t>Asistencia a comisiones del Consejo</a:t>
            </a:r>
            <a:endParaRPr lang="es-AR" dirty="0" smtClean="0"/>
          </a:p>
          <a:p>
            <a:pPr marL="265176" indent="-265176" fontAlgn="auto">
              <a:spcAft>
                <a:spcPts val="0"/>
              </a:spcAft>
              <a:buFont typeface="Wingdings 2"/>
              <a:buNone/>
              <a:defRPr/>
            </a:pPr>
            <a:r>
              <a:rPr lang="es-ES" dirty="0" smtClean="0"/>
              <a:t> </a:t>
            </a:r>
            <a:endParaRPr lang="es-AR" dirty="0" smtClean="0"/>
          </a:p>
          <a:p>
            <a:pPr marL="265176" indent="-265176" fontAlgn="auto">
              <a:spcAft>
                <a:spcPts val="0"/>
              </a:spcAft>
              <a:buFont typeface="Wingdings 2"/>
              <a:buChar char=""/>
              <a:defRPr/>
            </a:pPr>
            <a:r>
              <a:rPr lang="es-ES" dirty="0" smtClean="0"/>
              <a:t>Charlas con colegas</a:t>
            </a:r>
            <a:endParaRPr lang="es-AR" dirty="0" smtClean="0"/>
          </a:p>
          <a:p>
            <a:pPr marL="265176" indent="-265176" fontAlgn="auto">
              <a:spcAft>
                <a:spcPts val="0"/>
              </a:spcAft>
              <a:buFont typeface="Wingdings 2"/>
              <a:buNone/>
              <a:defRPr/>
            </a:pPr>
            <a:r>
              <a:rPr lang="es-ES" dirty="0" smtClean="0"/>
              <a:t> </a:t>
            </a:r>
            <a:endParaRPr lang="es-AR" dirty="0" smtClean="0"/>
          </a:p>
          <a:p>
            <a:pPr marL="265176" indent="-265176" fontAlgn="auto">
              <a:spcAft>
                <a:spcPts val="0"/>
              </a:spcAft>
              <a:buFont typeface="Wingdings 2"/>
              <a:buChar char=""/>
              <a:defRPr/>
            </a:pPr>
            <a:r>
              <a:rPr lang="es-ES" dirty="0" smtClean="0"/>
              <a:t>Asistencia a capacitaciones, actualización constante</a:t>
            </a:r>
            <a:endParaRPr lang="es-AR" dirty="0" smtClean="0"/>
          </a:p>
          <a:p>
            <a:pPr marL="265176" indent="-265176" fontAlgn="auto">
              <a:spcAft>
                <a:spcPts val="0"/>
              </a:spcAft>
              <a:buFont typeface="Wingdings 2"/>
              <a:buNone/>
              <a:defRPr/>
            </a:pPr>
            <a:r>
              <a:rPr lang="es-ES" dirty="0" smtClean="0"/>
              <a:t> </a:t>
            </a:r>
            <a:endParaRPr lang="es-AR" dirty="0" smtClean="0"/>
          </a:p>
          <a:p>
            <a:pPr marL="265176" indent="-265176" fontAlgn="auto">
              <a:spcAft>
                <a:spcPts val="0"/>
              </a:spcAft>
              <a:buFont typeface="Wingdings 2"/>
              <a:buChar char=""/>
              <a:defRPr/>
            </a:pPr>
            <a:r>
              <a:rPr lang="es-ES" dirty="0" err="1" smtClean="0"/>
              <a:t>Trivia</a:t>
            </a:r>
            <a:r>
              <a:rPr lang="es-ES" dirty="0" smtClean="0"/>
              <a:t>, u otros servicios de suscripciones</a:t>
            </a:r>
            <a:endParaRPr lang="es-AR" dirty="0" smtClean="0"/>
          </a:p>
          <a:p>
            <a:pPr marL="265176" indent="-265176" fontAlgn="auto">
              <a:spcAft>
                <a:spcPts val="0"/>
              </a:spcAft>
              <a:buFont typeface="Wingdings 2"/>
              <a:buChar char=""/>
              <a:defRPr/>
            </a:pPr>
            <a:endParaRPr lang="es-AR" dirty="0" smtClean="0"/>
          </a:p>
          <a:p>
            <a:pPr marL="265176" indent="-265176" fontAlgn="auto">
              <a:spcAft>
                <a:spcPts val="0"/>
              </a:spcAft>
              <a:buFont typeface="Wingdings 2"/>
              <a:buChar char=""/>
              <a:defRPr/>
            </a:pPr>
            <a:endParaRPr lang="es-AR" dirty="0" smtClean="0"/>
          </a:p>
          <a:p>
            <a:pPr marL="265176" indent="-265176" fontAlgn="auto">
              <a:spcAft>
                <a:spcPts val="0"/>
              </a:spcAft>
              <a:buFont typeface="Wingdings 2"/>
              <a:buChar char=""/>
              <a:defRPr/>
            </a:pPr>
            <a:endParaRPr lang="es-AR" dirty="0"/>
          </a:p>
        </p:txBody>
      </p:sp>
      <p:sp>
        <p:nvSpPr>
          <p:cNvPr id="75779" name="3 Rectángulo"/>
          <p:cNvSpPr>
            <a:spLocks noChangeArrowheads="1"/>
          </p:cNvSpPr>
          <p:nvPr/>
        </p:nvSpPr>
        <p:spPr bwMode="auto">
          <a:xfrm>
            <a:off x="6429375" y="6000750"/>
            <a:ext cx="2106613" cy="369888"/>
          </a:xfrm>
          <a:prstGeom prst="rect">
            <a:avLst/>
          </a:prstGeom>
          <a:noFill/>
          <a:ln w="9525">
            <a:noFill/>
            <a:miter lim="800000"/>
            <a:headEnd/>
            <a:tailEnd/>
          </a:ln>
        </p:spPr>
        <p:txBody>
          <a:bodyPr>
            <a:spAutoFit/>
          </a:bodyPr>
          <a:lstStyle/>
          <a:p>
            <a:r>
              <a:rPr lang="es-CR">
                <a:latin typeface="Verdana" pitchFamily="34" charset="0"/>
              </a:rPr>
              <a:t>Leandro Sueldo</a:t>
            </a:r>
            <a:endParaRPr lang="es-AR">
              <a:latin typeface="Verdana" pitchFamily="34" charset="0"/>
            </a:endParaRPr>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28625" y="500063"/>
            <a:ext cx="6929438" cy="1050925"/>
          </a:xfrm>
        </p:spPr>
        <p:txBody>
          <a:bodyPr/>
          <a:lstStyle/>
          <a:p>
            <a:pPr fontAlgn="auto">
              <a:spcAft>
                <a:spcPts val="0"/>
              </a:spcAft>
              <a:defRPr/>
            </a:pPr>
            <a:r>
              <a:rPr lang="es-AR" dirty="0" smtClean="0"/>
              <a:t>Experiencias</a:t>
            </a:r>
            <a:endParaRPr lang="es-AR" dirty="0"/>
          </a:p>
        </p:txBody>
      </p:sp>
      <p:sp>
        <p:nvSpPr>
          <p:cNvPr id="3" name="2 Marcador de contenido"/>
          <p:cNvSpPr>
            <a:spLocks noGrp="1"/>
          </p:cNvSpPr>
          <p:nvPr>
            <p:ph idx="1"/>
          </p:nvPr>
        </p:nvSpPr>
        <p:spPr>
          <a:xfrm>
            <a:off x="428625" y="1785938"/>
            <a:ext cx="8001000" cy="4071937"/>
          </a:xfrm>
        </p:spPr>
        <p:txBody>
          <a:bodyPr>
            <a:normAutofit fontScale="85000" lnSpcReduction="20000"/>
          </a:bodyPr>
          <a:lstStyle/>
          <a:p>
            <a:pPr marL="265176" indent="-265176" fontAlgn="auto">
              <a:spcAft>
                <a:spcPts val="0"/>
              </a:spcAft>
              <a:buFont typeface="Wingdings 2"/>
              <a:buChar char=""/>
              <a:defRPr/>
            </a:pPr>
            <a:r>
              <a:rPr lang="es-AR" dirty="0" smtClean="0"/>
              <a:t>Tratar de contener al cliente. De no conocer la respuesta o temática, decir que se averiguará. Perder los miedos. </a:t>
            </a:r>
          </a:p>
          <a:p>
            <a:pPr marL="265176" indent="-265176" fontAlgn="auto">
              <a:spcAft>
                <a:spcPts val="0"/>
              </a:spcAft>
              <a:buFont typeface="Wingdings 2"/>
              <a:buChar char=""/>
              <a:defRPr/>
            </a:pPr>
            <a:endParaRPr lang="es-AR" dirty="0" smtClean="0"/>
          </a:p>
          <a:p>
            <a:pPr marL="265176" indent="-265176" fontAlgn="auto">
              <a:spcAft>
                <a:spcPts val="0"/>
              </a:spcAft>
              <a:buFont typeface="Wingdings 2"/>
              <a:buChar char=""/>
              <a:defRPr/>
            </a:pPr>
            <a:r>
              <a:rPr lang="es-AR" dirty="0" smtClean="0"/>
              <a:t>Equilibrar el lenguaje formal y técnico. Repreguntar al cliente si se entendió lo explicado. Incentivar al dialogo y escucha activa.</a:t>
            </a:r>
          </a:p>
          <a:p>
            <a:pPr marL="265176" indent="-265176" fontAlgn="auto">
              <a:spcAft>
                <a:spcPts val="0"/>
              </a:spcAft>
              <a:buFont typeface="Wingdings 2"/>
              <a:buChar char=""/>
              <a:defRPr/>
            </a:pPr>
            <a:endParaRPr lang="es-AR" dirty="0" smtClean="0"/>
          </a:p>
          <a:p>
            <a:pPr marL="265176" indent="-265176" fontAlgn="auto">
              <a:spcAft>
                <a:spcPts val="0"/>
              </a:spcAft>
              <a:buFont typeface="Wingdings 2"/>
              <a:buChar char=""/>
              <a:defRPr/>
            </a:pPr>
            <a:r>
              <a:rPr lang="es-AR" dirty="0" smtClean="0"/>
              <a:t>Abrir canales de comunicación según las necesidades del cliente. Chat, teléfono, entrevistas personales, etc.</a:t>
            </a:r>
          </a:p>
          <a:p>
            <a:pPr marL="265176" indent="-265176" fontAlgn="auto">
              <a:spcAft>
                <a:spcPts val="0"/>
              </a:spcAft>
              <a:buFont typeface="Wingdings 2"/>
              <a:buChar char=""/>
              <a:defRPr/>
            </a:pPr>
            <a:endParaRPr lang="es-AR" dirty="0" smtClean="0"/>
          </a:p>
          <a:p>
            <a:pPr marL="265176" indent="-265176" fontAlgn="auto">
              <a:spcAft>
                <a:spcPts val="0"/>
              </a:spcAft>
              <a:buFont typeface="Wingdings 2"/>
              <a:buChar char=""/>
              <a:defRPr/>
            </a:pPr>
            <a:endParaRPr lang="es-AR" dirty="0" smtClean="0"/>
          </a:p>
          <a:p>
            <a:pPr marL="265176" indent="-265176" fontAlgn="auto">
              <a:spcAft>
                <a:spcPts val="0"/>
              </a:spcAft>
              <a:buFont typeface="Wingdings 2"/>
              <a:buChar char=""/>
              <a:defRPr/>
            </a:pPr>
            <a:endParaRPr lang="es-AR" dirty="0" smtClean="0"/>
          </a:p>
          <a:p>
            <a:pPr marL="265176" indent="-265176" fontAlgn="auto">
              <a:spcAft>
                <a:spcPts val="0"/>
              </a:spcAft>
              <a:buFont typeface="Wingdings 2"/>
              <a:buChar char=""/>
              <a:defRPr/>
            </a:pPr>
            <a:endParaRPr lang="es-AR" dirty="0"/>
          </a:p>
        </p:txBody>
      </p:sp>
      <p:sp>
        <p:nvSpPr>
          <p:cNvPr id="76803" name="3 Rectángulo"/>
          <p:cNvSpPr>
            <a:spLocks noChangeArrowheads="1"/>
          </p:cNvSpPr>
          <p:nvPr/>
        </p:nvSpPr>
        <p:spPr bwMode="auto">
          <a:xfrm>
            <a:off x="6429375" y="6000750"/>
            <a:ext cx="2106613" cy="369888"/>
          </a:xfrm>
          <a:prstGeom prst="rect">
            <a:avLst/>
          </a:prstGeom>
          <a:noFill/>
          <a:ln w="9525">
            <a:noFill/>
            <a:miter lim="800000"/>
            <a:headEnd/>
            <a:tailEnd/>
          </a:ln>
        </p:spPr>
        <p:txBody>
          <a:bodyPr>
            <a:spAutoFit/>
          </a:bodyPr>
          <a:lstStyle/>
          <a:p>
            <a:r>
              <a:rPr lang="es-CR">
                <a:latin typeface="Verdana" pitchFamily="34" charset="0"/>
              </a:rPr>
              <a:t>Leandro Sueldo</a:t>
            </a:r>
            <a:endParaRPr lang="es-AR">
              <a:latin typeface="Verdana" pitchFamily="34" charset="0"/>
            </a:endParaRPr>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28625" y="500063"/>
            <a:ext cx="6929438" cy="1050925"/>
          </a:xfrm>
        </p:spPr>
        <p:txBody>
          <a:bodyPr/>
          <a:lstStyle/>
          <a:p>
            <a:pPr fontAlgn="auto">
              <a:spcAft>
                <a:spcPts val="0"/>
              </a:spcAft>
              <a:defRPr/>
            </a:pPr>
            <a:r>
              <a:rPr lang="es-AR" dirty="0" smtClean="0"/>
              <a:t>Experiencias</a:t>
            </a:r>
            <a:endParaRPr lang="es-AR" dirty="0"/>
          </a:p>
        </p:txBody>
      </p:sp>
      <p:sp>
        <p:nvSpPr>
          <p:cNvPr id="77826" name="2 Marcador de contenido"/>
          <p:cNvSpPr>
            <a:spLocks noGrp="1"/>
          </p:cNvSpPr>
          <p:nvPr>
            <p:ph idx="1"/>
          </p:nvPr>
        </p:nvSpPr>
        <p:spPr>
          <a:xfrm>
            <a:off x="428625" y="1785938"/>
            <a:ext cx="8001000" cy="4071937"/>
          </a:xfrm>
        </p:spPr>
        <p:txBody>
          <a:bodyPr/>
          <a:lstStyle/>
          <a:p>
            <a:r>
              <a:rPr lang="es-CR" smtClean="0"/>
              <a:t>¿Cuales eran tus expectativas, respecto de la profesión luego de recibirte ?</a:t>
            </a:r>
            <a:endParaRPr lang="es-AR" smtClean="0"/>
          </a:p>
          <a:p>
            <a:pPr lvl="1"/>
            <a:r>
              <a:rPr lang="es-CR" smtClean="0"/>
              <a:t>Desde inicio propio estudio	</a:t>
            </a:r>
            <a:endParaRPr lang="es-AR" smtClean="0"/>
          </a:p>
        </p:txBody>
      </p:sp>
      <p:sp>
        <p:nvSpPr>
          <p:cNvPr id="77827" name="3 Rectángulo"/>
          <p:cNvSpPr>
            <a:spLocks noChangeArrowheads="1"/>
          </p:cNvSpPr>
          <p:nvPr/>
        </p:nvSpPr>
        <p:spPr bwMode="auto">
          <a:xfrm>
            <a:off x="6429375" y="6000750"/>
            <a:ext cx="2106613" cy="369888"/>
          </a:xfrm>
          <a:prstGeom prst="rect">
            <a:avLst/>
          </a:prstGeom>
          <a:noFill/>
          <a:ln w="9525">
            <a:noFill/>
            <a:miter lim="800000"/>
            <a:headEnd/>
            <a:tailEnd/>
          </a:ln>
        </p:spPr>
        <p:txBody>
          <a:bodyPr>
            <a:spAutoFit/>
          </a:bodyPr>
          <a:lstStyle/>
          <a:p>
            <a:r>
              <a:rPr lang="es-CR">
                <a:latin typeface="Verdana" pitchFamily="34" charset="0"/>
              </a:rPr>
              <a:t>Valeria Petrucci</a:t>
            </a:r>
            <a:endParaRPr lang="es-AR">
              <a:latin typeface="Verdana" pitchFamily="34"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idx="4294967295"/>
          </p:nvPr>
        </p:nvSpPr>
        <p:spPr>
          <a:xfrm>
            <a:off x="714375" y="-193675"/>
            <a:ext cx="8183563" cy="1050925"/>
          </a:xfrm>
        </p:spPr>
        <p:txBody>
          <a:bodyPr>
            <a:normAutofit fontScale="90000"/>
          </a:bodyPr>
          <a:lstStyle/>
          <a:p>
            <a:pPr algn="r" fontAlgn="auto">
              <a:spcAft>
                <a:spcPts val="0"/>
              </a:spcAft>
              <a:defRPr/>
            </a:pPr>
            <a:r>
              <a:rPr lang="es-ES" dirty="0" smtClean="0">
                <a:solidFill>
                  <a:srgbClr val="FF0000"/>
                </a:solidFill>
              </a:rPr>
              <a:t>Juan Francisco Martínez Cataldi</a:t>
            </a:r>
            <a:endParaRPr lang="es-AR" dirty="0">
              <a:solidFill>
                <a:srgbClr val="FF0000"/>
              </a:solidFill>
            </a:endParaRPr>
          </a:p>
        </p:txBody>
      </p:sp>
      <p:sp>
        <p:nvSpPr>
          <p:cNvPr id="20482" name="2 Marcador de contenido"/>
          <p:cNvSpPr>
            <a:spLocks noGrp="1"/>
          </p:cNvSpPr>
          <p:nvPr>
            <p:ph idx="4294967295"/>
          </p:nvPr>
        </p:nvSpPr>
        <p:spPr>
          <a:xfrm>
            <a:off x="3571875" y="642938"/>
            <a:ext cx="5254625" cy="4545012"/>
          </a:xfrm>
        </p:spPr>
        <p:txBody>
          <a:bodyPr/>
          <a:lstStyle/>
          <a:p>
            <a:r>
              <a:rPr lang="es-ES" sz="3300" b="1" smtClean="0">
                <a:latin typeface="Teen"/>
              </a:rPr>
              <a:t>Contador Público (U.B.A.)</a:t>
            </a:r>
          </a:p>
          <a:p>
            <a:pPr>
              <a:buFont typeface="Wingdings 2" pitchFamily="18" charset="2"/>
              <a:buNone/>
            </a:pPr>
            <a:r>
              <a:rPr lang="es-AR" sz="1100" smtClean="0"/>
              <a:t>Actuación Académica</a:t>
            </a:r>
          </a:p>
          <a:p>
            <a:r>
              <a:rPr lang="es-AR" sz="1100" smtClean="0"/>
              <a:t>Auxiliar Docente de la Cátedra de Tecnología de la Información de la Facultad de Ciencias Económicas de la Universidad de Buenos Aires. </a:t>
            </a:r>
          </a:p>
          <a:p>
            <a:r>
              <a:rPr lang="es-AR" sz="1100" smtClean="0"/>
              <a:t>Coordinador y expositor en Jornadas y  R.C.y.T.  organizadas por la Comisión de Problemática de los Pequeños y Medianos Estudios Profesionales.</a:t>
            </a:r>
          </a:p>
          <a:p>
            <a:pPr>
              <a:buFont typeface="Wingdings 2" pitchFamily="18" charset="2"/>
              <a:buNone/>
            </a:pPr>
            <a:r>
              <a:rPr lang="es-AR" sz="1100" smtClean="0"/>
              <a:t>	</a:t>
            </a:r>
          </a:p>
          <a:p>
            <a:pPr>
              <a:buFont typeface="Wingdings 2" pitchFamily="18" charset="2"/>
              <a:buNone/>
            </a:pPr>
            <a:r>
              <a:rPr lang="es-AR" sz="1100" smtClean="0"/>
              <a:t>Antecedentes Profesionales</a:t>
            </a:r>
          </a:p>
          <a:p>
            <a:r>
              <a:rPr lang="es-AR" sz="1100" smtClean="0"/>
              <a:t>Titular de Estudio Profesional. Especializado en el área de Procesos,  Control Interno, SOX y  Auditoría.</a:t>
            </a:r>
          </a:p>
          <a:p>
            <a:r>
              <a:rPr lang="es-AR" sz="1100" smtClean="0"/>
              <a:t>Se desarrollo principalmente en el área de auditoría y procesos de distintos estudios profesionales grandes.</a:t>
            </a:r>
            <a:br>
              <a:rPr lang="es-AR" sz="1100" smtClean="0"/>
            </a:br>
            <a:endParaRPr lang="es-AR" sz="1100" smtClean="0"/>
          </a:p>
          <a:p>
            <a:pPr>
              <a:buFont typeface="Wingdings 2" pitchFamily="18" charset="2"/>
              <a:buNone/>
            </a:pPr>
            <a:r>
              <a:rPr lang="es-AR" sz="1100" smtClean="0"/>
              <a:t>Membresías</a:t>
            </a:r>
          </a:p>
          <a:p>
            <a:r>
              <a:rPr lang="es-AR" sz="1100" smtClean="0"/>
              <a:t>Miembro de la Comisión Profesional de Problemática de los Pequeños y Medianos Estudios Profesionales del Consejo Profesional.</a:t>
            </a:r>
          </a:p>
          <a:p>
            <a:r>
              <a:rPr lang="es-AR" sz="1100" smtClean="0"/>
              <a:t>Miembro de la Cámara Argentina de Comercio Electrónico</a:t>
            </a:r>
          </a:p>
        </p:txBody>
      </p:sp>
      <p:pic>
        <p:nvPicPr>
          <p:cNvPr id="16" name="15 Imagen" descr="577499_413848068639854_436492428_n.jpg"/>
          <p:cNvPicPr>
            <a:picLocks noChangeAspect="1"/>
          </p:cNvPicPr>
          <p:nvPr/>
        </p:nvPicPr>
        <p:blipFill>
          <a:blip r:embed="rId2"/>
          <a:stretch>
            <a:fillRect/>
          </a:stretch>
        </p:blipFill>
        <p:spPr>
          <a:xfrm>
            <a:off x="735242" y="1000108"/>
            <a:ext cx="2336560" cy="2643206"/>
          </a:xfrm>
          <a:prstGeom prst="rect">
            <a:avLst/>
          </a:prstGeom>
          <a:ln>
            <a:noFill/>
          </a:ln>
          <a:effectLst>
            <a:softEdge rad="112500"/>
          </a:effectLst>
        </p:spPr>
      </p:pic>
      <p:sp>
        <p:nvSpPr>
          <p:cNvPr id="17" name="2 Marcador de contenido"/>
          <p:cNvSpPr txBox="1">
            <a:spLocks/>
          </p:cNvSpPr>
          <p:nvPr/>
        </p:nvSpPr>
        <p:spPr>
          <a:xfrm>
            <a:off x="1000125" y="3714750"/>
            <a:ext cx="2714625" cy="857250"/>
          </a:xfrm>
          <a:prstGeom prst="rect">
            <a:avLst/>
          </a:prstGeom>
        </p:spPr>
        <p:txBody>
          <a:bodyPr lIns="182880" tIns="91440"/>
          <a:lstStyle/>
          <a:p>
            <a:pPr fontAlgn="auto">
              <a:spcBef>
                <a:spcPts val="0"/>
              </a:spcBef>
              <a:spcAft>
                <a:spcPts val="0"/>
              </a:spcAft>
              <a:defRPr/>
            </a:pPr>
            <a:r>
              <a:rPr lang="es-ES" sz="1200" b="1" dirty="0">
                <a:solidFill>
                  <a:srgbClr val="0070C0"/>
                </a:solidFill>
                <a:effectLst>
                  <a:outerShdw blurRad="38100" dist="38100" dir="2700000" algn="tl">
                    <a:srgbClr val="000000">
                      <a:alpha val="43137"/>
                    </a:srgbClr>
                  </a:outerShdw>
                </a:effectLst>
                <a:latin typeface="+mn-lt"/>
              </a:rPr>
              <a:t>juan@mcmc.com.ar</a:t>
            </a:r>
            <a:endParaRPr lang="es-AR" sz="1200" b="1" dirty="0">
              <a:solidFill>
                <a:srgbClr val="0070C0"/>
              </a:solidFill>
              <a:effectLst>
                <a:outerShdw blurRad="38100" dist="38100" dir="2700000" algn="tl">
                  <a:srgbClr val="000000">
                    <a:alpha val="43137"/>
                  </a:srgbClr>
                </a:outerShdw>
              </a:effectLst>
              <a:latin typeface="+mn-lt"/>
            </a:endParaRPr>
          </a:p>
          <a:p>
            <a:pPr fontAlgn="auto">
              <a:spcBef>
                <a:spcPts val="0"/>
              </a:spcBef>
              <a:spcAft>
                <a:spcPts val="0"/>
              </a:spcAft>
              <a:defRPr/>
            </a:pPr>
            <a:r>
              <a:rPr lang="es-ES" sz="1200" b="1" dirty="0">
                <a:solidFill>
                  <a:srgbClr val="0070C0"/>
                </a:solidFill>
                <a:effectLst>
                  <a:outerShdw blurRad="38100" dist="38100" dir="2700000" algn="tl">
                    <a:srgbClr val="000000">
                      <a:alpha val="43137"/>
                    </a:srgbClr>
                  </a:outerShdw>
                </a:effectLst>
                <a:latin typeface="+mn-lt"/>
              </a:rPr>
              <a:t> </a:t>
            </a:r>
          </a:p>
          <a:p>
            <a:pPr fontAlgn="auto">
              <a:spcBef>
                <a:spcPts val="0"/>
              </a:spcBef>
              <a:spcAft>
                <a:spcPts val="0"/>
              </a:spcAft>
              <a:defRPr/>
            </a:pPr>
            <a:r>
              <a:rPr lang="es-ES" sz="1200" b="1" dirty="0" err="1">
                <a:solidFill>
                  <a:srgbClr val="0070C0"/>
                </a:solidFill>
                <a:effectLst>
                  <a:outerShdw blurRad="38100" dist="38100" dir="2700000" algn="tl">
                    <a:srgbClr val="000000">
                      <a:alpha val="43137"/>
                    </a:srgbClr>
                  </a:outerShdw>
                </a:effectLst>
                <a:latin typeface="+mn-lt"/>
              </a:rPr>
              <a:t>martinezcataldi</a:t>
            </a:r>
            <a:endParaRPr lang="es-AR" sz="1200" b="1" dirty="0">
              <a:solidFill>
                <a:srgbClr val="0070C0"/>
              </a:solidFill>
              <a:effectLst>
                <a:outerShdw blurRad="38100" dist="38100" dir="2700000" algn="tl">
                  <a:srgbClr val="000000">
                    <a:alpha val="43137"/>
                  </a:srgbClr>
                </a:outerShdw>
              </a:effectLst>
              <a:latin typeface="+mn-lt"/>
            </a:endParaRPr>
          </a:p>
          <a:p>
            <a:pPr fontAlgn="auto">
              <a:spcBef>
                <a:spcPts val="0"/>
              </a:spcBef>
              <a:spcAft>
                <a:spcPts val="0"/>
              </a:spcAft>
              <a:defRPr/>
            </a:pPr>
            <a:r>
              <a:rPr lang="es-ES" sz="1200" b="1" dirty="0">
                <a:solidFill>
                  <a:srgbClr val="0070C0"/>
                </a:solidFill>
                <a:effectLst>
                  <a:outerShdw blurRad="38100" dist="38100" dir="2700000" algn="tl">
                    <a:srgbClr val="000000">
                      <a:alpha val="43137"/>
                    </a:srgbClr>
                  </a:outerShdw>
                </a:effectLst>
                <a:latin typeface="+mn-lt"/>
              </a:rPr>
              <a:t> </a:t>
            </a:r>
          </a:p>
          <a:p>
            <a:pPr fontAlgn="auto">
              <a:spcBef>
                <a:spcPts val="0"/>
              </a:spcBef>
              <a:spcAft>
                <a:spcPts val="0"/>
              </a:spcAft>
              <a:defRPr/>
            </a:pPr>
            <a:r>
              <a:rPr lang="es-ES" sz="1200" b="1" dirty="0">
                <a:solidFill>
                  <a:srgbClr val="0070C0"/>
                </a:solidFill>
                <a:effectLst>
                  <a:outerShdw blurRad="38100" dist="38100" dir="2700000" algn="tl">
                    <a:srgbClr val="000000">
                      <a:alpha val="43137"/>
                    </a:srgbClr>
                  </a:outerShdw>
                </a:effectLst>
                <a:latin typeface="+mn-lt"/>
              </a:rPr>
              <a:t>@</a:t>
            </a:r>
            <a:r>
              <a:rPr lang="es-ES" sz="1200" b="1" dirty="0" err="1">
                <a:solidFill>
                  <a:srgbClr val="0070C0"/>
                </a:solidFill>
                <a:effectLst>
                  <a:outerShdw blurRad="38100" dist="38100" dir="2700000" algn="tl">
                    <a:srgbClr val="000000">
                      <a:alpha val="43137"/>
                    </a:srgbClr>
                  </a:outerShdw>
                </a:effectLst>
                <a:latin typeface="+mn-lt"/>
              </a:rPr>
              <a:t>martinezcataldi</a:t>
            </a:r>
            <a:endParaRPr lang="es-AR" sz="1200" b="1" dirty="0">
              <a:solidFill>
                <a:srgbClr val="0070C0"/>
              </a:solidFill>
              <a:effectLst>
                <a:outerShdw blurRad="38100" dist="38100" dir="2700000" algn="tl">
                  <a:srgbClr val="000000">
                    <a:alpha val="43137"/>
                  </a:srgbClr>
                </a:outerShdw>
              </a:effectLst>
              <a:latin typeface="+mn-lt"/>
            </a:endParaRPr>
          </a:p>
          <a:p>
            <a:pPr marL="265176" indent="-265176" algn="r" fontAlgn="auto">
              <a:spcBef>
                <a:spcPts val="250"/>
              </a:spcBef>
              <a:spcAft>
                <a:spcPts val="0"/>
              </a:spcAft>
              <a:buClr>
                <a:schemeClr val="accent1"/>
              </a:buClr>
              <a:buSzPct val="80000"/>
              <a:buFont typeface="Wingdings 2"/>
              <a:buChar char=""/>
              <a:defRPr/>
            </a:pPr>
            <a:endParaRPr lang="es-AR" sz="1200" b="1" dirty="0">
              <a:solidFill>
                <a:srgbClr val="FF0000"/>
              </a:solidFill>
              <a:effectLst>
                <a:outerShdw blurRad="38100" dist="38100" dir="2700000" algn="tl">
                  <a:srgbClr val="000000">
                    <a:alpha val="43137"/>
                  </a:srgbClr>
                </a:outerShdw>
              </a:effectLst>
              <a:latin typeface="+mn-lt"/>
            </a:endParaRPr>
          </a:p>
        </p:txBody>
      </p:sp>
      <p:pic>
        <p:nvPicPr>
          <p:cNvPr id="20485" name="Picture 6" descr="linkedinBig"/>
          <p:cNvPicPr>
            <a:picLocks noChangeAspect="1" noChangeArrowheads="1"/>
          </p:cNvPicPr>
          <p:nvPr/>
        </p:nvPicPr>
        <p:blipFill>
          <a:blip r:embed="rId3"/>
          <a:srcRect/>
          <a:stretch>
            <a:fillRect/>
          </a:stretch>
        </p:blipFill>
        <p:spPr bwMode="auto">
          <a:xfrm>
            <a:off x="928688" y="4200525"/>
            <a:ext cx="190500" cy="190500"/>
          </a:xfrm>
          <a:prstGeom prst="rect">
            <a:avLst/>
          </a:prstGeom>
          <a:noFill/>
          <a:ln w="9525">
            <a:noFill/>
            <a:miter lim="800000"/>
            <a:headEnd/>
            <a:tailEnd/>
          </a:ln>
        </p:spPr>
      </p:pic>
      <p:pic>
        <p:nvPicPr>
          <p:cNvPr id="20486" name="Picture 7" descr="twitterBig"/>
          <p:cNvPicPr>
            <a:picLocks noChangeAspect="1" noChangeArrowheads="1"/>
          </p:cNvPicPr>
          <p:nvPr/>
        </p:nvPicPr>
        <p:blipFill>
          <a:blip r:embed="rId4"/>
          <a:srcRect/>
          <a:stretch>
            <a:fillRect/>
          </a:stretch>
        </p:blipFill>
        <p:spPr bwMode="auto">
          <a:xfrm>
            <a:off x="928688" y="4533900"/>
            <a:ext cx="180975" cy="180975"/>
          </a:xfrm>
          <a:prstGeom prst="rect">
            <a:avLst/>
          </a:prstGeom>
          <a:noFill/>
          <a:ln w="9525">
            <a:noFill/>
            <a:miter lim="800000"/>
            <a:headEnd/>
            <a:tailEnd/>
          </a:ln>
        </p:spPr>
      </p:pic>
      <p:pic>
        <p:nvPicPr>
          <p:cNvPr id="20487" name="Picture 9" descr="Email"/>
          <p:cNvPicPr>
            <a:picLocks noChangeAspect="1" noChangeArrowheads="1"/>
          </p:cNvPicPr>
          <p:nvPr/>
        </p:nvPicPr>
        <p:blipFill>
          <a:blip r:embed="rId5"/>
          <a:srcRect/>
          <a:stretch>
            <a:fillRect/>
          </a:stretch>
        </p:blipFill>
        <p:spPr bwMode="auto">
          <a:xfrm>
            <a:off x="928688" y="3819525"/>
            <a:ext cx="214312" cy="214313"/>
          </a:xfrm>
          <a:prstGeom prst="rect">
            <a:avLst/>
          </a:prstGeom>
          <a:noFill/>
          <a:ln w="9525">
            <a:noFill/>
            <a:miter lim="800000"/>
            <a:headEnd/>
            <a:tailEnd/>
          </a:ln>
        </p:spPr>
      </p:pic>
    </p:spTree>
  </p:cSld>
  <p:clrMapOvr>
    <a:masterClrMapping/>
  </p:clrMapOvr>
  <p:transition advTm="10000"/>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28625" y="500063"/>
            <a:ext cx="6929438" cy="1050925"/>
          </a:xfrm>
        </p:spPr>
        <p:txBody>
          <a:bodyPr/>
          <a:lstStyle/>
          <a:p>
            <a:pPr fontAlgn="auto">
              <a:spcAft>
                <a:spcPts val="0"/>
              </a:spcAft>
              <a:defRPr/>
            </a:pPr>
            <a:r>
              <a:rPr lang="es-AR" dirty="0" smtClean="0"/>
              <a:t>Experiencias</a:t>
            </a:r>
            <a:endParaRPr lang="es-AR" dirty="0"/>
          </a:p>
        </p:txBody>
      </p:sp>
      <p:sp>
        <p:nvSpPr>
          <p:cNvPr id="78850" name="2 Marcador de contenido"/>
          <p:cNvSpPr>
            <a:spLocks noGrp="1"/>
          </p:cNvSpPr>
          <p:nvPr>
            <p:ph idx="1"/>
          </p:nvPr>
        </p:nvSpPr>
        <p:spPr>
          <a:xfrm>
            <a:off x="428625" y="1785938"/>
            <a:ext cx="8001000" cy="4071937"/>
          </a:xfrm>
        </p:spPr>
        <p:txBody>
          <a:bodyPr/>
          <a:lstStyle/>
          <a:p>
            <a:r>
              <a:rPr lang="es-CR" smtClean="0"/>
              <a:t>¿ Cuáles fueron los medios para independizarte?</a:t>
            </a:r>
            <a:endParaRPr lang="es-AR" smtClean="0"/>
          </a:p>
          <a:p>
            <a:pPr lvl="1"/>
            <a:r>
              <a:rPr lang="es-CR" smtClean="0"/>
              <a:t>Capacitación</a:t>
            </a:r>
          </a:p>
          <a:p>
            <a:pPr lvl="1"/>
            <a:r>
              <a:rPr lang="es-CR" smtClean="0"/>
              <a:t>Foros tributarios</a:t>
            </a:r>
          </a:p>
          <a:p>
            <a:pPr lvl="1"/>
            <a:r>
              <a:rPr lang="es-CR" smtClean="0"/>
              <a:t>Comisión Jóvenes</a:t>
            </a:r>
            <a:endParaRPr lang="es-AR" smtClean="0"/>
          </a:p>
        </p:txBody>
      </p:sp>
      <p:sp>
        <p:nvSpPr>
          <p:cNvPr id="78851" name="3 Rectángulo"/>
          <p:cNvSpPr>
            <a:spLocks noChangeArrowheads="1"/>
          </p:cNvSpPr>
          <p:nvPr/>
        </p:nvSpPr>
        <p:spPr bwMode="auto">
          <a:xfrm>
            <a:off x="6429375" y="6000750"/>
            <a:ext cx="2106613" cy="369888"/>
          </a:xfrm>
          <a:prstGeom prst="rect">
            <a:avLst/>
          </a:prstGeom>
          <a:noFill/>
          <a:ln w="9525">
            <a:noFill/>
            <a:miter lim="800000"/>
            <a:headEnd/>
            <a:tailEnd/>
          </a:ln>
        </p:spPr>
        <p:txBody>
          <a:bodyPr>
            <a:spAutoFit/>
          </a:bodyPr>
          <a:lstStyle/>
          <a:p>
            <a:r>
              <a:rPr lang="es-CR">
                <a:latin typeface="Verdana" pitchFamily="34" charset="0"/>
              </a:rPr>
              <a:t>Valeria Petrucci</a:t>
            </a:r>
            <a:endParaRPr lang="es-AR">
              <a:latin typeface="Verdana" pitchFamily="34" charset="0"/>
            </a:endParaRPr>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28625" y="500063"/>
            <a:ext cx="6929438" cy="1050925"/>
          </a:xfrm>
        </p:spPr>
        <p:txBody>
          <a:bodyPr/>
          <a:lstStyle/>
          <a:p>
            <a:pPr fontAlgn="auto">
              <a:spcAft>
                <a:spcPts val="0"/>
              </a:spcAft>
              <a:defRPr/>
            </a:pPr>
            <a:r>
              <a:rPr lang="es-AR" dirty="0" smtClean="0"/>
              <a:t>Experiencias</a:t>
            </a:r>
            <a:endParaRPr lang="es-AR" dirty="0"/>
          </a:p>
        </p:txBody>
      </p:sp>
      <p:sp>
        <p:nvSpPr>
          <p:cNvPr id="79874" name="2 Marcador de contenido"/>
          <p:cNvSpPr>
            <a:spLocks noGrp="1"/>
          </p:cNvSpPr>
          <p:nvPr>
            <p:ph idx="1"/>
          </p:nvPr>
        </p:nvSpPr>
        <p:spPr>
          <a:xfrm>
            <a:off x="428625" y="1785938"/>
            <a:ext cx="8001000" cy="4071937"/>
          </a:xfrm>
        </p:spPr>
        <p:txBody>
          <a:bodyPr/>
          <a:lstStyle/>
          <a:p>
            <a:r>
              <a:rPr lang="es-CR" smtClean="0"/>
              <a:t>¿Cómo consiguieron los clientes?</a:t>
            </a:r>
          </a:p>
          <a:p>
            <a:pPr lvl="1"/>
            <a:r>
              <a:rPr lang="es-CR" smtClean="0"/>
              <a:t>Mails a contactos</a:t>
            </a:r>
          </a:p>
          <a:p>
            <a:pPr lvl="1"/>
            <a:r>
              <a:rPr lang="es-CR" smtClean="0"/>
              <a:t>Activar redes de conocidos</a:t>
            </a:r>
          </a:p>
          <a:p>
            <a:pPr lvl="1"/>
            <a:r>
              <a:rPr lang="es-CR" smtClean="0"/>
              <a:t>Comercios e industrias de la zona</a:t>
            </a:r>
          </a:p>
          <a:p>
            <a:pPr lvl="1"/>
            <a:r>
              <a:rPr lang="es-CR" smtClean="0"/>
              <a:t>Páginas web de servicios</a:t>
            </a:r>
          </a:p>
          <a:p>
            <a:pPr lvl="1"/>
            <a:r>
              <a:rPr lang="es-CR" smtClean="0"/>
              <a:t>Revistas zonales</a:t>
            </a:r>
          </a:p>
          <a:p>
            <a:pPr lvl="1"/>
            <a:r>
              <a:rPr lang="es-CR" smtClean="0"/>
              <a:t>Boca a boca</a:t>
            </a:r>
            <a:endParaRPr lang="es-AR" smtClean="0"/>
          </a:p>
          <a:p>
            <a:endParaRPr lang="es-AR" smtClean="0"/>
          </a:p>
        </p:txBody>
      </p:sp>
      <p:sp>
        <p:nvSpPr>
          <p:cNvPr id="79875" name="3 Rectángulo"/>
          <p:cNvSpPr>
            <a:spLocks noChangeArrowheads="1"/>
          </p:cNvSpPr>
          <p:nvPr/>
        </p:nvSpPr>
        <p:spPr bwMode="auto">
          <a:xfrm>
            <a:off x="6429375" y="6000750"/>
            <a:ext cx="2106613" cy="369888"/>
          </a:xfrm>
          <a:prstGeom prst="rect">
            <a:avLst/>
          </a:prstGeom>
          <a:noFill/>
          <a:ln w="9525">
            <a:noFill/>
            <a:miter lim="800000"/>
            <a:headEnd/>
            <a:tailEnd/>
          </a:ln>
        </p:spPr>
        <p:txBody>
          <a:bodyPr>
            <a:spAutoFit/>
          </a:bodyPr>
          <a:lstStyle/>
          <a:p>
            <a:r>
              <a:rPr lang="es-CR">
                <a:latin typeface="Verdana" pitchFamily="34" charset="0"/>
              </a:rPr>
              <a:t>Valeria Petrucci</a:t>
            </a:r>
            <a:endParaRPr lang="es-AR">
              <a:latin typeface="Verdana" pitchFamily="34" charset="0"/>
            </a:endParaRPr>
          </a:p>
        </p:txBody>
      </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28625" y="500063"/>
            <a:ext cx="6929438" cy="1050925"/>
          </a:xfrm>
        </p:spPr>
        <p:txBody>
          <a:bodyPr/>
          <a:lstStyle/>
          <a:p>
            <a:pPr fontAlgn="auto">
              <a:spcAft>
                <a:spcPts val="0"/>
              </a:spcAft>
              <a:defRPr/>
            </a:pPr>
            <a:r>
              <a:rPr lang="es-AR" dirty="0" smtClean="0"/>
              <a:t>Experiencias</a:t>
            </a:r>
            <a:endParaRPr lang="es-AR" dirty="0"/>
          </a:p>
        </p:txBody>
      </p:sp>
      <p:sp>
        <p:nvSpPr>
          <p:cNvPr id="80898" name="2 Marcador de contenido"/>
          <p:cNvSpPr>
            <a:spLocks noGrp="1"/>
          </p:cNvSpPr>
          <p:nvPr>
            <p:ph idx="1"/>
          </p:nvPr>
        </p:nvSpPr>
        <p:spPr>
          <a:xfrm>
            <a:off x="428625" y="1785938"/>
            <a:ext cx="8001000" cy="4071937"/>
          </a:xfrm>
        </p:spPr>
        <p:txBody>
          <a:bodyPr/>
          <a:lstStyle/>
          <a:p>
            <a:r>
              <a:rPr lang="es-CR" smtClean="0"/>
              <a:t>¿Socios, Asociados?</a:t>
            </a:r>
          </a:p>
          <a:p>
            <a:r>
              <a:rPr lang="es-CR" smtClean="0"/>
              <a:t>¿Cómo se organizaron?, ¿Qué estructura tienen?</a:t>
            </a:r>
          </a:p>
          <a:p>
            <a:r>
              <a:rPr lang="es-AR" smtClean="0"/>
              <a:t>¿Prestan algún servicio no tradicional?</a:t>
            </a:r>
          </a:p>
          <a:p>
            <a:endParaRPr lang="es-AR" smtClean="0"/>
          </a:p>
          <a:p>
            <a:endParaRPr lang="es-AR" smtClean="0"/>
          </a:p>
          <a:p>
            <a:endParaRPr lang="es-AR" smtClean="0"/>
          </a:p>
          <a:p>
            <a:endParaRPr lang="es-AR" smtClean="0"/>
          </a:p>
        </p:txBody>
      </p:sp>
      <p:sp>
        <p:nvSpPr>
          <p:cNvPr id="80899" name="3 Rectángulo"/>
          <p:cNvSpPr>
            <a:spLocks noChangeArrowheads="1"/>
          </p:cNvSpPr>
          <p:nvPr/>
        </p:nvSpPr>
        <p:spPr bwMode="auto">
          <a:xfrm>
            <a:off x="6429375" y="6000750"/>
            <a:ext cx="2106613" cy="369888"/>
          </a:xfrm>
          <a:prstGeom prst="rect">
            <a:avLst/>
          </a:prstGeom>
          <a:noFill/>
          <a:ln w="9525">
            <a:noFill/>
            <a:miter lim="800000"/>
            <a:headEnd/>
            <a:tailEnd/>
          </a:ln>
        </p:spPr>
        <p:txBody>
          <a:bodyPr>
            <a:spAutoFit/>
          </a:bodyPr>
          <a:lstStyle/>
          <a:p>
            <a:r>
              <a:rPr lang="es-CR">
                <a:latin typeface="Verdana" pitchFamily="34" charset="0"/>
              </a:rPr>
              <a:t>Valeria Petrucci</a:t>
            </a:r>
            <a:endParaRPr lang="es-AR">
              <a:latin typeface="Verdana" pitchFamily="34" charset="0"/>
            </a:endParaRPr>
          </a:p>
        </p:txBody>
      </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28625" y="500063"/>
            <a:ext cx="6929438" cy="1050925"/>
          </a:xfrm>
        </p:spPr>
        <p:txBody>
          <a:bodyPr>
            <a:normAutofit fontScale="90000"/>
          </a:bodyPr>
          <a:lstStyle/>
          <a:p>
            <a:pPr fontAlgn="auto">
              <a:spcAft>
                <a:spcPts val="0"/>
              </a:spcAft>
              <a:defRPr/>
            </a:pPr>
            <a:r>
              <a:rPr lang="es-AR" dirty="0" smtClean="0"/>
              <a:t>Experiencias</a:t>
            </a:r>
            <a:br>
              <a:rPr lang="es-AR" dirty="0" smtClean="0"/>
            </a:br>
            <a:endParaRPr lang="es-AR" dirty="0"/>
          </a:p>
        </p:txBody>
      </p:sp>
      <p:sp>
        <p:nvSpPr>
          <p:cNvPr id="81922" name="2 Marcador de contenido"/>
          <p:cNvSpPr>
            <a:spLocks noGrp="1"/>
          </p:cNvSpPr>
          <p:nvPr>
            <p:ph idx="1"/>
          </p:nvPr>
        </p:nvSpPr>
        <p:spPr>
          <a:xfrm>
            <a:off x="428625" y="1785938"/>
            <a:ext cx="8001000" cy="4071937"/>
          </a:xfrm>
        </p:spPr>
        <p:txBody>
          <a:bodyPr/>
          <a:lstStyle/>
          <a:p>
            <a:r>
              <a:rPr lang="es-AR" smtClean="0"/>
              <a:t>El Estudio</a:t>
            </a:r>
          </a:p>
          <a:p>
            <a:pPr lvl="1"/>
            <a:r>
              <a:rPr lang="es-AR" smtClean="0"/>
              <a:t>Idea</a:t>
            </a:r>
          </a:p>
          <a:p>
            <a:pPr lvl="1"/>
            <a:r>
              <a:rPr lang="es-AR" smtClean="0"/>
              <a:t>Definición de Visión/ Misión</a:t>
            </a:r>
          </a:p>
          <a:p>
            <a:pPr lvl="1"/>
            <a:r>
              <a:rPr lang="es-AR" smtClean="0"/>
              <a:t>Marcas, logos, Diseño e Imagen</a:t>
            </a:r>
          </a:p>
          <a:p>
            <a:pPr lvl="1"/>
            <a:r>
              <a:rPr lang="es-AR" smtClean="0"/>
              <a:t>Pagina Web, Tarjetería y Brochure</a:t>
            </a:r>
          </a:p>
          <a:p>
            <a:pPr lvl="1"/>
            <a:r>
              <a:rPr lang="es-AR" smtClean="0"/>
              <a:t>Diferenciación en los servicios y la atención</a:t>
            </a:r>
          </a:p>
          <a:p>
            <a:endParaRPr lang="es-AR" smtClean="0"/>
          </a:p>
        </p:txBody>
      </p:sp>
      <p:sp>
        <p:nvSpPr>
          <p:cNvPr id="81923" name="3 Rectángulo"/>
          <p:cNvSpPr>
            <a:spLocks noChangeArrowheads="1"/>
          </p:cNvSpPr>
          <p:nvPr/>
        </p:nvSpPr>
        <p:spPr bwMode="auto">
          <a:xfrm>
            <a:off x="5072063" y="6000750"/>
            <a:ext cx="3463925" cy="369888"/>
          </a:xfrm>
          <a:prstGeom prst="rect">
            <a:avLst/>
          </a:prstGeom>
          <a:noFill/>
          <a:ln w="9525">
            <a:noFill/>
            <a:miter lim="800000"/>
            <a:headEnd/>
            <a:tailEnd/>
          </a:ln>
        </p:spPr>
        <p:txBody>
          <a:bodyPr>
            <a:spAutoFit/>
          </a:bodyPr>
          <a:lstStyle/>
          <a:p>
            <a:pPr algn="r"/>
            <a:r>
              <a:rPr lang="es-CR">
                <a:latin typeface="Verdana" pitchFamily="34" charset="0"/>
              </a:rPr>
              <a:t>Mercedes Martínez Cataldi</a:t>
            </a:r>
            <a:endParaRPr lang="es-AR">
              <a:latin typeface="Verdana" pitchFamily="34" charset="0"/>
            </a:endParaRPr>
          </a:p>
        </p:txBody>
      </p:sp>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28625" y="500063"/>
            <a:ext cx="6929438" cy="1050925"/>
          </a:xfrm>
        </p:spPr>
        <p:txBody>
          <a:bodyPr>
            <a:normAutofit fontScale="90000"/>
          </a:bodyPr>
          <a:lstStyle/>
          <a:p>
            <a:pPr fontAlgn="auto">
              <a:spcAft>
                <a:spcPts val="0"/>
              </a:spcAft>
              <a:defRPr/>
            </a:pPr>
            <a:r>
              <a:rPr lang="es-AR" dirty="0" smtClean="0"/>
              <a:t>Experiencias</a:t>
            </a:r>
            <a:br>
              <a:rPr lang="es-AR" dirty="0" smtClean="0"/>
            </a:br>
            <a:endParaRPr lang="es-AR" dirty="0"/>
          </a:p>
        </p:txBody>
      </p:sp>
      <p:sp>
        <p:nvSpPr>
          <p:cNvPr id="82946" name="2 Marcador de contenido"/>
          <p:cNvSpPr>
            <a:spLocks noGrp="1"/>
          </p:cNvSpPr>
          <p:nvPr>
            <p:ph idx="1"/>
          </p:nvPr>
        </p:nvSpPr>
        <p:spPr>
          <a:xfrm>
            <a:off x="428625" y="1785938"/>
            <a:ext cx="8001000" cy="4071937"/>
          </a:xfrm>
        </p:spPr>
        <p:txBody>
          <a:bodyPr/>
          <a:lstStyle/>
          <a:p>
            <a:r>
              <a:rPr lang="es-AR" smtClean="0"/>
              <a:t>El Estudio –Evolución</a:t>
            </a:r>
          </a:p>
          <a:p>
            <a:pPr lvl="1"/>
            <a:r>
              <a:rPr lang="es-AR" smtClean="0"/>
              <a:t>Idea- Asociarse</a:t>
            </a:r>
          </a:p>
          <a:p>
            <a:pPr lvl="1"/>
            <a:r>
              <a:rPr lang="es-AR" smtClean="0"/>
              <a:t>Sociedad de hecho – Inscripción</a:t>
            </a:r>
          </a:p>
          <a:p>
            <a:pPr lvl="1"/>
            <a:r>
              <a:rPr lang="es-AR" smtClean="0"/>
              <a:t>SRL – Inscripción</a:t>
            </a:r>
          </a:p>
          <a:p>
            <a:pPr lvl="2"/>
            <a:r>
              <a:rPr lang="es-AR" smtClean="0"/>
              <a:t>Registro de Marca - Abogada</a:t>
            </a:r>
          </a:p>
          <a:p>
            <a:pPr lvl="2"/>
            <a:r>
              <a:rPr lang="es-AR" smtClean="0"/>
              <a:t>Estatuto - Abogada</a:t>
            </a:r>
          </a:p>
          <a:p>
            <a:pPr lvl="2"/>
            <a:r>
              <a:rPr lang="es-AR" smtClean="0"/>
              <a:t>Reuniones con Socios</a:t>
            </a:r>
          </a:p>
          <a:p>
            <a:pPr lvl="1"/>
            <a:r>
              <a:rPr lang="es-AR" smtClean="0"/>
              <a:t>Incorporación de nuevo Socio</a:t>
            </a:r>
          </a:p>
          <a:p>
            <a:pPr lvl="2"/>
            <a:r>
              <a:rPr lang="es-AR" smtClean="0"/>
              <a:t>Lic. En Administración para Servicios de Consultoría</a:t>
            </a:r>
          </a:p>
          <a:p>
            <a:endParaRPr lang="es-AR" smtClean="0"/>
          </a:p>
        </p:txBody>
      </p:sp>
      <p:sp>
        <p:nvSpPr>
          <p:cNvPr id="82947" name="3 Rectángulo"/>
          <p:cNvSpPr>
            <a:spLocks noChangeArrowheads="1"/>
          </p:cNvSpPr>
          <p:nvPr/>
        </p:nvSpPr>
        <p:spPr bwMode="auto">
          <a:xfrm>
            <a:off x="5072063" y="6000750"/>
            <a:ext cx="3463925" cy="369888"/>
          </a:xfrm>
          <a:prstGeom prst="rect">
            <a:avLst/>
          </a:prstGeom>
          <a:noFill/>
          <a:ln w="9525">
            <a:noFill/>
            <a:miter lim="800000"/>
            <a:headEnd/>
            <a:tailEnd/>
          </a:ln>
        </p:spPr>
        <p:txBody>
          <a:bodyPr>
            <a:spAutoFit/>
          </a:bodyPr>
          <a:lstStyle/>
          <a:p>
            <a:pPr algn="r"/>
            <a:r>
              <a:rPr lang="es-CR">
                <a:latin typeface="Verdana" pitchFamily="34" charset="0"/>
              </a:rPr>
              <a:t>Mercedes Martínez Cataldi</a:t>
            </a:r>
            <a:endParaRPr lang="es-AR">
              <a:latin typeface="Verdana" pitchFamily="34" charset="0"/>
            </a:endParaRPr>
          </a:p>
        </p:txBody>
      </p:sp>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28625" y="500063"/>
            <a:ext cx="6929438" cy="1050925"/>
          </a:xfrm>
        </p:spPr>
        <p:txBody>
          <a:bodyPr>
            <a:normAutofit fontScale="90000"/>
          </a:bodyPr>
          <a:lstStyle/>
          <a:p>
            <a:pPr fontAlgn="auto">
              <a:spcAft>
                <a:spcPts val="0"/>
              </a:spcAft>
              <a:defRPr/>
            </a:pPr>
            <a:r>
              <a:rPr lang="es-AR" dirty="0" smtClean="0"/>
              <a:t>Experiencias</a:t>
            </a:r>
            <a:br>
              <a:rPr lang="es-AR" dirty="0" smtClean="0"/>
            </a:br>
            <a:endParaRPr lang="es-AR" dirty="0"/>
          </a:p>
        </p:txBody>
      </p:sp>
      <p:sp>
        <p:nvSpPr>
          <p:cNvPr id="83970" name="2 Marcador de contenido"/>
          <p:cNvSpPr>
            <a:spLocks noGrp="1"/>
          </p:cNvSpPr>
          <p:nvPr>
            <p:ph idx="1"/>
          </p:nvPr>
        </p:nvSpPr>
        <p:spPr>
          <a:xfrm>
            <a:off x="428625" y="1785938"/>
            <a:ext cx="8001000" cy="4071937"/>
          </a:xfrm>
        </p:spPr>
        <p:txBody>
          <a:bodyPr/>
          <a:lstStyle/>
          <a:p>
            <a:r>
              <a:rPr lang="es-AR" smtClean="0"/>
              <a:t>Mi experiencia</a:t>
            </a:r>
          </a:p>
          <a:p>
            <a:pPr lvl="1"/>
            <a:r>
              <a:rPr lang="es-AR" smtClean="0"/>
              <a:t>TAX- Grandes estudios</a:t>
            </a:r>
          </a:p>
          <a:p>
            <a:pPr lvl="1"/>
            <a:r>
              <a:rPr lang="es-AR" smtClean="0"/>
              <a:t>Buenas Practicas</a:t>
            </a:r>
          </a:p>
          <a:p>
            <a:pPr lvl="1"/>
            <a:r>
              <a:rPr lang="es-AR" smtClean="0"/>
              <a:t>Actualización constante</a:t>
            </a:r>
          </a:p>
          <a:p>
            <a:pPr lvl="1"/>
            <a:r>
              <a:rPr lang="es-AR" smtClean="0"/>
              <a:t>Otros estudios</a:t>
            </a:r>
          </a:p>
        </p:txBody>
      </p:sp>
      <p:sp>
        <p:nvSpPr>
          <p:cNvPr id="83971" name="3 Rectángulo"/>
          <p:cNvSpPr>
            <a:spLocks noChangeArrowheads="1"/>
          </p:cNvSpPr>
          <p:nvPr/>
        </p:nvSpPr>
        <p:spPr bwMode="auto">
          <a:xfrm>
            <a:off x="5072063" y="6000750"/>
            <a:ext cx="3463925" cy="369888"/>
          </a:xfrm>
          <a:prstGeom prst="rect">
            <a:avLst/>
          </a:prstGeom>
          <a:noFill/>
          <a:ln w="9525">
            <a:noFill/>
            <a:miter lim="800000"/>
            <a:headEnd/>
            <a:tailEnd/>
          </a:ln>
        </p:spPr>
        <p:txBody>
          <a:bodyPr>
            <a:spAutoFit/>
          </a:bodyPr>
          <a:lstStyle/>
          <a:p>
            <a:pPr algn="r"/>
            <a:r>
              <a:rPr lang="es-CR">
                <a:latin typeface="Verdana" pitchFamily="34" charset="0"/>
              </a:rPr>
              <a:t>Mercedes Martínez Cataldi</a:t>
            </a:r>
            <a:endParaRPr lang="es-AR">
              <a:latin typeface="Verdana" pitchFamily="34" charset="0"/>
            </a:endParaRPr>
          </a:p>
        </p:txBody>
      </p:sp>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28625" y="500063"/>
            <a:ext cx="6929438" cy="1050925"/>
          </a:xfrm>
        </p:spPr>
        <p:txBody>
          <a:bodyPr>
            <a:normAutofit fontScale="90000"/>
          </a:bodyPr>
          <a:lstStyle/>
          <a:p>
            <a:pPr fontAlgn="auto">
              <a:spcAft>
                <a:spcPts val="0"/>
              </a:spcAft>
              <a:defRPr/>
            </a:pPr>
            <a:r>
              <a:rPr lang="es-AR" dirty="0" smtClean="0"/>
              <a:t>Experiencias</a:t>
            </a:r>
            <a:br>
              <a:rPr lang="es-AR" dirty="0" smtClean="0"/>
            </a:br>
            <a:r>
              <a:rPr lang="es-AR" b="0" dirty="0" smtClean="0"/>
              <a:t>TAX PLANNING</a:t>
            </a:r>
            <a:endParaRPr lang="es-AR" dirty="0"/>
          </a:p>
        </p:txBody>
      </p:sp>
      <p:sp>
        <p:nvSpPr>
          <p:cNvPr id="3" name="2 Marcador de contenido"/>
          <p:cNvSpPr>
            <a:spLocks noGrp="1"/>
          </p:cNvSpPr>
          <p:nvPr>
            <p:ph idx="1"/>
          </p:nvPr>
        </p:nvSpPr>
        <p:spPr>
          <a:xfrm>
            <a:off x="428625" y="1785938"/>
            <a:ext cx="8001000" cy="4071937"/>
          </a:xfrm>
        </p:spPr>
        <p:txBody>
          <a:bodyPr>
            <a:normAutofit fontScale="77500" lnSpcReduction="20000"/>
          </a:bodyPr>
          <a:lstStyle/>
          <a:p>
            <a:pPr marL="265176" indent="-265176" fontAlgn="auto">
              <a:spcAft>
                <a:spcPts val="0"/>
              </a:spcAft>
              <a:buFont typeface="Wingdings 2"/>
              <a:buNone/>
              <a:defRPr/>
            </a:pPr>
            <a:r>
              <a:rPr lang="es-AR" dirty="0" smtClean="0"/>
              <a:t>	Entre los múltiples objetivos que posee el TAX PLANNING, podemos mencionar los siguientes: </a:t>
            </a:r>
            <a:br>
              <a:rPr lang="es-AR" dirty="0" smtClean="0"/>
            </a:br>
            <a:endParaRPr lang="es-AR" dirty="0" smtClean="0"/>
          </a:p>
          <a:p>
            <a:pPr marL="265176" indent="-265176" fontAlgn="auto">
              <a:spcAft>
                <a:spcPts val="0"/>
              </a:spcAft>
              <a:buFont typeface="Wingdings 2"/>
              <a:buChar char=""/>
              <a:defRPr/>
            </a:pPr>
            <a:r>
              <a:rPr lang="es-AR" dirty="0" smtClean="0"/>
              <a:t>Evitar el pago de impuestos innecesarios. </a:t>
            </a:r>
          </a:p>
          <a:p>
            <a:pPr marL="265176" indent="-265176" fontAlgn="auto">
              <a:spcAft>
                <a:spcPts val="0"/>
              </a:spcAft>
              <a:buFont typeface="Wingdings 2"/>
              <a:buChar char=""/>
              <a:defRPr/>
            </a:pPr>
            <a:r>
              <a:rPr lang="es-AR" dirty="0" smtClean="0"/>
              <a:t>Elegir la mejor alternativa de negocio posible, considerando la incidencia impositiva de cada una de ellas. </a:t>
            </a:r>
          </a:p>
          <a:p>
            <a:pPr marL="265176" indent="-265176" fontAlgn="auto">
              <a:spcAft>
                <a:spcPts val="0"/>
              </a:spcAft>
              <a:buFont typeface="Wingdings 2"/>
              <a:buChar char=""/>
              <a:defRPr/>
            </a:pPr>
            <a:r>
              <a:rPr lang="es-AR" dirty="0" smtClean="0"/>
              <a:t>Conocer el costo impositivo que tendrá la empresa según las alternativas de negocios seleccionadas. </a:t>
            </a:r>
          </a:p>
          <a:p>
            <a:pPr marL="265176" indent="-265176" fontAlgn="auto">
              <a:spcAft>
                <a:spcPts val="0"/>
              </a:spcAft>
              <a:buFont typeface="Wingdings 2"/>
              <a:buChar char=""/>
              <a:defRPr/>
            </a:pPr>
            <a:r>
              <a:rPr lang="es-AR" dirty="0" smtClean="0"/>
              <a:t>Ayudar a los niveles directivos a tomar decisiones. </a:t>
            </a:r>
          </a:p>
          <a:p>
            <a:pPr marL="265176" indent="-265176" fontAlgn="auto">
              <a:spcAft>
                <a:spcPts val="0"/>
              </a:spcAft>
              <a:buFont typeface="Wingdings 2"/>
              <a:buChar char=""/>
              <a:defRPr/>
            </a:pPr>
            <a:r>
              <a:rPr lang="es-AR" dirty="0" smtClean="0"/>
              <a:t>Preparar a la empresa ante cambios en ciertas disposiciones legales referidas a impuestos.</a:t>
            </a:r>
          </a:p>
          <a:p>
            <a:pPr marL="265176" indent="-265176" fontAlgn="auto">
              <a:spcAft>
                <a:spcPts val="0"/>
              </a:spcAft>
              <a:buFont typeface="Wingdings 2"/>
              <a:buChar char=""/>
              <a:defRPr/>
            </a:pPr>
            <a:endParaRPr lang="es-AR" dirty="0" smtClean="0"/>
          </a:p>
          <a:p>
            <a:pPr marL="265176" indent="-265176" fontAlgn="auto">
              <a:spcAft>
                <a:spcPts val="0"/>
              </a:spcAft>
              <a:buFont typeface="Wingdings 2"/>
              <a:buChar char=""/>
              <a:defRPr/>
            </a:pPr>
            <a:endParaRPr lang="es-AR" dirty="0"/>
          </a:p>
        </p:txBody>
      </p:sp>
      <p:sp>
        <p:nvSpPr>
          <p:cNvPr id="84995" name="3 Rectángulo"/>
          <p:cNvSpPr>
            <a:spLocks noChangeArrowheads="1"/>
          </p:cNvSpPr>
          <p:nvPr/>
        </p:nvSpPr>
        <p:spPr bwMode="auto">
          <a:xfrm>
            <a:off x="5072063" y="6000750"/>
            <a:ext cx="3463925" cy="369888"/>
          </a:xfrm>
          <a:prstGeom prst="rect">
            <a:avLst/>
          </a:prstGeom>
          <a:noFill/>
          <a:ln w="9525">
            <a:noFill/>
            <a:miter lim="800000"/>
            <a:headEnd/>
            <a:tailEnd/>
          </a:ln>
        </p:spPr>
        <p:txBody>
          <a:bodyPr>
            <a:spAutoFit/>
          </a:bodyPr>
          <a:lstStyle/>
          <a:p>
            <a:pPr algn="r"/>
            <a:r>
              <a:rPr lang="es-CR">
                <a:latin typeface="Verdana" pitchFamily="34" charset="0"/>
              </a:rPr>
              <a:t>Mercedes Martínez Cataldi</a:t>
            </a:r>
            <a:endParaRPr lang="es-AR">
              <a:latin typeface="Verdana" pitchFamily="34" charset="0"/>
            </a:endParaRPr>
          </a:p>
        </p:txBody>
      </p:sp>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1970" name="Rectangle 2"/>
          <p:cNvSpPr>
            <a:spLocks noGrp="1" noChangeArrowheads="1"/>
          </p:cNvSpPr>
          <p:nvPr>
            <p:ph type="title" idx="4294967295"/>
          </p:nvPr>
        </p:nvSpPr>
        <p:spPr>
          <a:xfrm>
            <a:off x="285750" y="500063"/>
            <a:ext cx="6929438" cy="1050925"/>
          </a:xfrm>
        </p:spPr>
        <p:txBody>
          <a:bodyPr/>
          <a:lstStyle/>
          <a:p>
            <a:pPr fontAlgn="auto">
              <a:spcAft>
                <a:spcPts val="0"/>
              </a:spcAft>
              <a:defRPr/>
            </a:pPr>
            <a:r>
              <a:rPr lang="es-ES" dirty="0" smtClean="0">
                <a:solidFill>
                  <a:srgbClr val="FF0000"/>
                </a:solidFill>
              </a:rPr>
              <a:t>Conclusiones </a:t>
            </a:r>
          </a:p>
        </p:txBody>
      </p:sp>
      <p:sp>
        <p:nvSpPr>
          <p:cNvPr id="86018" name="Rectangle 3"/>
          <p:cNvSpPr>
            <a:spLocks noGrp="1" noChangeArrowheads="1"/>
          </p:cNvSpPr>
          <p:nvPr>
            <p:ph idx="4294967295"/>
          </p:nvPr>
        </p:nvSpPr>
        <p:spPr>
          <a:xfrm>
            <a:off x="0" y="1643063"/>
            <a:ext cx="6143625" cy="4214812"/>
          </a:xfrm>
        </p:spPr>
        <p:txBody>
          <a:bodyPr/>
          <a:lstStyle/>
          <a:p>
            <a:pPr lvl="1">
              <a:lnSpc>
                <a:spcPct val="90000"/>
              </a:lnSpc>
              <a:buFontTx/>
              <a:buChar char="•"/>
            </a:pPr>
            <a:r>
              <a:rPr lang="es-MX" sz="3200" smtClean="0"/>
              <a:t>Actitudes positivas </a:t>
            </a:r>
          </a:p>
          <a:p>
            <a:pPr lvl="1">
              <a:lnSpc>
                <a:spcPct val="90000"/>
              </a:lnSpc>
              <a:buFontTx/>
              <a:buChar char="•"/>
            </a:pPr>
            <a:r>
              <a:rPr lang="es-MX" sz="3200" smtClean="0"/>
              <a:t>Proactividad</a:t>
            </a:r>
          </a:p>
          <a:p>
            <a:pPr lvl="1">
              <a:lnSpc>
                <a:spcPct val="90000"/>
              </a:lnSpc>
              <a:buFontTx/>
              <a:buChar char="•"/>
            </a:pPr>
            <a:r>
              <a:rPr lang="es-MX" sz="3200" smtClean="0"/>
              <a:t>Estudio y actualización constante</a:t>
            </a:r>
          </a:p>
          <a:p>
            <a:pPr lvl="1">
              <a:lnSpc>
                <a:spcPct val="90000"/>
              </a:lnSpc>
              <a:buFontTx/>
              <a:buChar char="•"/>
            </a:pPr>
            <a:r>
              <a:rPr lang="es-MX" sz="3200" smtClean="0"/>
              <a:t>Profesionalismo</a:t>
            </a:r>
          </a:p>
          <a:p>
            <a:pPr lvl="1">
              <a:lnSpc>
                <a:spcPct val="90000"/>
              </a:lnSpc>
              <a:buFontTx/>
              <a:buChar char="•"/>
            </a:pPr>
            <a:r>
              <a:rPr lang="es-MX" sz="3200" smtClean="0"/>
              <a:t>Aprovechar Internet</a:t>
            </a:r>
          </a:p>
          <a:p>
            <a:pPr lvl="1">
              <a:lnSpc>
                <a:spcPct val="90000"/>
              </a:lnSpc>
              <a:buFontTx/>
              <a:buChar char="•"/>
            </a:pPr>
            <a:r>
              <a:rPr lang="es-AR" sz="3200" smtClean="0"/>
              <a:t>Mejorar la comunicación; Interna y Externa</a:t>
            </a:r>
            <a:endParaRPr lang="es-ES" sz="3200" smtClean="0"/>
          </a:p>
        </p:txBody>
      </p:sp>
    </p:spTree>
  </p:cSld>
  <p:clrMapOvr>
    <a:masterClrMapping/>
  </p:clrMapOvr>
  <p:transition>
    <p:newsflash/>
  </p:transition>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82" name="Rectangle 2"/>
          <p:cNvSpPr>
            <a:spLocks noGrp="1" noChangeArrowheads="1"/>
          </p:cNvSpPr>
          <p:nvPr>
            <p:ph type="title" idx="4294967295"/>
          </p:nvPr>
        </p:nvSpPr>
        <p:spPr>
          <a:xfrm>
            <a:off x="285750" y="500063"/>
            <a:ext cx="6929438" cy="1050925"/>
          </a:xfrm>
        </p:spPr>
        <p:txBody>
          <a:bodyPr/>
          <a:lstStyle/>
          <a:p>
            <a:pPr fontAlgn="auto">
              <a:spcAft>
                <a:spcPts val="0"/>
              </a:spcAft>
              <a:defRPr/>
            </a:pPr>
            <a:r>
              <a:rPr lang="es-ES" dirty="0" smtClean="0">
                <a:solidFill>
                  <a:srgbClr val="FF0000"/>
                </a:solidFill>
              </a:rPr>
              <a:t>Visualizando el Futuro</a:t>
            </a:r>
          </a:p>
        </p:txBody>
      </p:sp>
      <p:sp>
        <p:nvSpPr>
          <p:cNvPr id="87042" name="Rectangle 3"/>
          <p:cNvSpPr>
            <a:spLocks noGrp="1" noChangeArrowheads="1"/>
          </p:cNvSpPr>
          <p:nvPr>
            <p:ph idx="4294967295"/>
          </p:nvPr>
        </p:nvSpPr>
        <p:spPr>
          <a:xfrm>
            <a:off x="285750" y="1643063"/>
            <a:ext cx="8001000" cy="4214812"/>
          </a:xfrm>
        </p:spPr>
        <p:txBody>
          <a:bodyPr/>
          <a:lstStyle/>
          <a:p>
            <a:r>
              <a:rPr lang="es-ES" b="1" smtClean="0"/>
              <a:t>Elaborar una visión que nos permita determinar que conservar y que cambiar</a:t>
            </a:r>
          </a:p>
          <a:p>
            <a:endParaRPr lang="es-AR" b="1" smtClean="0"/>
          </a:p>
          <a:p>
            <a:endParaRPr lang="es-ES" b="1" smtClean="0"/>
          </a:p>
          <a:p>
            <a:pPr>
              <a:buFontTx/>
              <a:buNone/>
            </a:pPr>
            <a:r>
              <a:rPr lang="es-AR" b="1" i="1" smtClean="0"/>
              <a:t>“</a:t>
            </a:r>
            <a:r>
              <a:rPr lang="es-ES" b="1" i="1" smtClean="0"/>
              <a:t>Al menos una vez en la vida conviene poner todo en discusión” - Descartes</a:t>
            </a:r>
          </a:p>
        </p:txBody>
      </p:sp>
    </p:spTree>
  </p:cSld>
  <p:clrMapOvr>
    <a:masterClrMapping/>
  </p:clrMapOvr>
  <p:transition>
    <p:newsflash/>
  </p:transition>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Rectangle 2"/>
          <p:cNvSpPr>
            <a:spLocks noGrp="1" noChangeArrowheads="1"/>
          </p:cNvSpPr>
          <p:nvPr>
            <p:ph type="title"/>
          </p:nvPr>
        </p:nvSpPr>
        <p:spPr>
          <a:xfrm>
            <a:off x="571500" y="428625"/>
            <a:ext cx="7772400" cy="1143000"/>
          </a:xfrm>
        </p:spPr>
        <p:txBody>
          <a:bodyPr/>
          <a:lstStyle/>
          <a:p>
            <a:pPr fontAlgn="auto">
              <a:spcAft>
                <a:spcPts val="0"/>
              </a:spcAft>
              <a:defRPr/>
            </a:pPr>
            <a:r>
              <a:rPr lang="es-AR" dirty="0" smtClean="0"/>
              <a:t>¿Preguntas?</a:t>
            </a:r>
            <a:endParaRPr lang="es-ES" dirty="0" smtClean="0"/>
          </a:p>
        </p:txBody>
      </p:sp>
      <p:sp>
        <p:nvSpPr>
          <p:cNvPr id="88066" name="Rectangle 46"/>
          <p:cNvSpPr>
            <a:spLocks noGrp="1" noChangeArrowheads="1"/>
          </p:cNvSpPr>
          <p:nvPr>
            <p:ph type="body" idx="1"/>
          </p:nvPr>
        </p:nvSpPr>
        <p:spPr>
          <a:xfrm>
            <a:off x="685800" y="1844675"/>
            <a:ext cx="7772400" cy="1303338"/>
          </a:xfrm>
        </p:spPr>
        <p:txBody>
          <a:bodyPr/>
          <a:lstStyle/>
          <a:p>
            <a:r>
              <a:rPr lang="es-MX" b="1" smtClean="0"/>
              <a:t>Juan Martínez Cataldi: juan@mcmc.com.ar</a:t>
            </a:r>
          </a:p>
        </p:txBody>
      </p:sp>
    </p:spTree>
  </p:cSld>
  <p:clrMapOvr>
    <a:masterClrMapping/>
  </p:clrMapOvr>
  <p:transition advClick="0" advTm="10000">
    <p:newsflash/>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idx="4294967295"/>
          </p:nvPr>
        </p:nvSpPr>
        <p:spPr>
          <a:xfrm>
            <a:off x="714375" y="-142875"/>
            <a:ext cx="8183563" cy="1050925"/>
          </a:xfrm>
        </p:spPr>
        <p:txBody>
          <a:bodyPr/>
          <a:lstStyle/>
          <a:p>
            <a:pPr algn="r" fontAlgn="auto">
              <a:spcAft>
                <a:spcPts val="0"/>
              </a:spcAft>
              <a:defRPr/>
            </a:pPr>
            <a:r>
              <a:rPr lang="es-ES" dirty="0" smtClean="0">
                <a:solidFill>
                  <a:srgbClr val="FF0000"/>
                </a:solidFill>
              </a:rPr>
              <a:t>Silvia Sadlovsky</a:t>
            </a:r>
            <a:endParaRPr lang="es-AR" dirty="0">
              <a:solidFill>
                <a:srgbClr val="FF0000"/>
              </a:solidFill>
            </a:endParaRPr>
          </a:p>
        </p:txBody>
      </p:sp>
      <p:sp>
        <p:nvSpPr>
          <p:cNvPr id="21506" name="2 Marcador de contenido"/>
          <p:cNvSpPr>
            <a:spLocks noGrp="1"/>
          </p:cNvSpPr>
          <p:nvPr>
            <p:ph idx="4294967295"/>
          </p:nvPr>
        </p:nvSpPr>
        <p:spPr>
          <a:xfrm>
            <a:off x="3071813" y="741363"/>
            <a:ext cx="5754687" cy="4687887"/>
          </a:xfrm>
        </p:spPr>
        <p:txBody>
          <a:bodyPr/>
          <a:lstStyle/>
          <a:p>
            <a:r>
              <a:rPr lang="es-ES" sz="3300" b="1" smtClean="0">
                <a:latin typeface="Teen"/>
              </a:rPr>
              <a:t>Contadora Pública (U.N.R.)</a:t>
            </a:r>
          </a:p>
          <a:p>
            <a:pPr>
              <a:buFont typeface="Wingdings 2" pitchFamily="18" charset="2"/>
              <a:buNone/>
            </a:pPr>
            <a:r>
              <a:rPr lang="es-AR" sz="1100" smtClean="0"/>
              <a:t>Antecedentes Profesionales </a:t>
            </a:r>
          </a:p>
          <a:p>
            <a:r>
              <a:rPr lang="es-AR" sz="1100" smtClean="0"/>
              <a:t>Titular de estudio profesional especializado en consultoría gestión, societaria</a:t>
            </a:r>
          </a:p>
          <a:p>
            <a:r>
              <a:rPr lang="es-AR" sz="1100" smtClean="0"/>
              <a:t>y en comercio internacional.</a:t>
            </a:r>
          </a:p>
          <a:p>
            <a:r>
              <a:rPr lang="es-AR" sz="1100" smtClean="0"/>
              <a:t>Ex socio Estudio SF &amp; Asociados, especializado en RRHH.</a:t>
            </a:r>
          </a:p>
          <a:p>
            <a:r>
              <a:rPr lang="es-AR" sz="1100" smtClean="0"/>
              <a:t>Ex miembro de Fiplasto S.A. cargo Jefe Contable.</a:t>
            </a:r>
          </a:p>
          <a:p>
            <a:endParaRPr lang="es-AR" sz="1100" smtClean="0"/>
          </a:p>
          <a:p>
            <a:pPr>
              <a:buFont typeface="Wingdings 2" pitchFamily="18" charset="2"/>
              <a:buNone/>
            </a:pPr>
            <a:r>
              <a:rPr lang="es-AR" sz="1100" smtClean="0"/>
              <a:t>Membresías</a:t>
            </a:r>
          </a:p>
          <a:p>
            <a:r>
              <a:rPr lang="es-AR" sz="1100" smtClean="0"/>
              <a:t>Miembro activo de la Comisión de Pequeños y Medianos Estudios del </a:t>
            </a:r>
          </a:p>
          <a:p>
            <a:r>
              <a:rPr lang="es-AR" sz="1100" smtClean="0"/>
              <a:t>Consejo Profesional de Ciencias Económicas de la Ciudad Autónoma de</a:t>
            </a:r>
          </a:p>
          <a:p>
            <a:r>
              <a:rPr lang="es-AR" sz="1100" smtClean="0"/>
              <a:t>Buenos Aires.</a:t>
            </a:r>
          </a:p>
          <a:p>
            <a:endParaRPr lang="es-AR" sz="1100" smtClean="0"/>
          </a:p>
          <a:p>
            <a:pPr>
              <a:buFont typeface="Wingdings 2" pitchFamily="18" charset="2"/>
              <a:buNone/>
            </a:pPr>
            <a:r>
              <a:rPr lang="es-AR" sz="1100" smtClean="0"/>
              <a:t>Actuación Académica</a:t>
            </a:r>
          </a:p>
          <a:p>
            <a:r>
              <a:rPr lang="es-AR" sz="1100" smtClean="0"/>
              <a:t>Expositora en el 18° congreso Nacional de Profesionales en Ciencias </a:t>
            </a:r>
          </a:p>
          <a:p>
            <a:r>
              <a:rPr lang="es-AR" sz="1100" smtClean="0"/>
              <a:t>Económicas 2010. Area: política, educación y desarrollo profesional. El rol </a:t>
            </a:r>
          </a:p>
          <a:p>
            <a:r>
              <a:rPr lang="es-AR" sz="1100" smtClean="0"/>
              <a:t>del profesional en la cultura emprendedora.</a:t>
            </a:r>
          </a:p>
          <a:p>
            <a:r>
              <a:rPr lang="es-AR" sz="1100" smtClean="0"/>
              <a:t>Expositora en Talleres organizadas por la Comisión de Problemática de los Pequeños y Medianos Estudios Profesionales del CPCECABA.</a:t>
            </a:r>
          </a:p>
          <a:p>
            <a:endParaRPr lang="es-AR" sz="1100" smtClean="0"/>
          </a:p>
        </p:txBody>
      </p:sp>
      <p:pic>
        <p:nvPicPr>
          <p:cNvPr id="7" name="6 Imagen" descr="DSC02448.JPG"/>
          <p:cNvPicPr>
            <a:picLocks noChangeAspect="1"/>
          </p:cNvPicPr>
          <p:nvPr/>
        </p:nvPicPr>
        <p:blipFill>
          <a:blip r:embed="rId2" cstate="print"/>
          <a:stretch>
            <a:fillRect/>
          </a:stretch>
        </p:blipFill>
        <p:spPr>
          <a:xfrm>
            <a:off x="571472" y="642917"/>
            <a:ext cx="2214578" cy="2952770"/>
          </a:xfrm>
          <a:prstGeom prst="rect">
            <a:avLst/>
          </a:prstGeom>
          <a:ln>
            <a:noFill/>
          </a:ln>
          <a:effectLst>
            <a:softEdge rad="112500"/>
          </a:effectLst>
        </p:spPr>
      </p:pic>
    </p:spTree>
  </p:cSld>
  <p:clrMapOvr>
    <a:masterClrMapping/>
  </p:clrMapOvr>
  <p:transition advTm="10000"/>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idx="4294967295"/>
          </p:nvPr>
        </p:nvSpPr>
        <p:spPr>
          <a:xfrm>
            <a:off x="714375" y="-142875"/>
            <a:ext cx="8183563" cy="1050925"/>
          </a:xfrm>
        </p:spPr>
        <p:txBody>
          <a:bodyPr/>
          <a:lstStyle/>
          <a:p>
            <a:pPr algn="r" fontAlgn="auto">
              <a:spcAft>
                <a:spcPts val="0"/>
              </a:spcAft>
              <a:defRPr/>
            </a:pPr>
            <a:r>
              <a:rPr lang="es-ES" dirty="0" smtClean="0">
                <a:solidFill>
                  <a:srgbClr val="FF0000"/>
                </a:solidFill>
              </a:rPr>
              <a:t>Leandro Ariel Sueldo</a:t>
            </a:r>
            <a:endParaRPr lang="es-AR" dirty="0">
              <a:solidFill>
                <a:srgbClr val="FF0000"/>
              </a:solidFill>
            </a:endParaRPr>
          </a:p>
        </p:txBody>
      </p:sp>
      <p:sp>
        <p:nvSpPr>
          <p:cNvPr id="22530" name="2 Marcador de contenido"/>
          <p:cNvSpPr>
            <a:spLocks noGrp="1"/>
          </p:cNvSpPr>
          <p:nvPr>
            <p:ph idx="4294967295"/>
          </p:nvPr>
        </p:nvSpPr>
        <p:spPr>
          <a:xfrm>
            <a:off x="3571875" y="741363"/>
            <a:ext cx="5254625" cy="4687887"/>
          </a:xfrm>
        </p:spPr>
        <p:txBody>
          <a:bodyPr/>
          <a:lstStyle/>
          <a:p>
            <a:r>
              <a:rPr lang="es-ES" sz="3300" b="1" smtClean="0">
                <a:latin typeface="Teen"/>
              </a:rPr>
              <a:t>Contador Público (U.A.I.)</a:t>
            </a:r>
          </a:p>
          <a:p>
            <a:pPr>
              <a:buFont typeface="Wingdings 2" pitchFamily="18" charset="2"/>
              <a:buNone/>
            </a:pPr>
            <a:r>
              <a:rPr lang="es-AR" sz="1100" smtClean="0"/>
              <a:t>Actuación Académica</a:t>
            </a:r>
          </a:p>
          <a:p>
            <a:r>
              <a:rPr lang="es-ES" sz="1100" smtClean="0"/>
              <a:t>Técnico superior en periodismo, con especialización en deportes. Nivel: Terciario. Escuela del Círculo de Periodistas Deportivos. </a:t>
            </a:r>
            <a:endParaRPr lang="es-AR" sz="1100" smtClean="0"/>
          </a:p>
          <a:p>
            <a:pPr>
              <a:buFont typeface="Wingdings 2" pitchFamily="18" charset="2"/>
              <a:buNone/>
            </a:pPr>
            <a:endParaRPr lang="es-AR" sz="1100" smtClean="0"/>
          </a:p>
          <a:p>
            <a:pPr>
              <a:buFont typeface="Wingdings 2" pitchFamily="18" charset="2"/>
              <a:buNone/>
            </a:pPr>
            <a:r>
              <a:rPr lang="es-AR" sz="1100" smtClean="0"/>
              <a:t>Antecedentes Profesionales</a:t>
            </a:r>
          </a:p>
          <a:p>
            <a:r>
              <a:rPr lang="es-ES" sz="1100" smtClean="0"/>
              <a:t>Especializado en el área de liquidación de haberes y cargas sociales. Se desempeña como profesional junto a un grupo de colegas especializados en distintas áreas, conformando un estudio de trabajo interdisciplinario. </a:t>
            </a:r>
            <a:endParaRPr lang="es-AR" sz="1100" smtClean="0"/>
          </a:p>
          <a:p>
            <a:r>
              <a:rPr lang="es-ES" sz="1100" smtClean="0"/>
              <a:t>Jefatura de Gabinete de Ministros de la Nación. Sector: Coordinación de Personal. Tareas desempeñadas: Liquidación de haberes de 2500 agentes aproximadamente. Asesoramiento al personal sobre Impuestos a las ganancias 4ta Categoría. Tareas administrativas en general. Desde marzo de 2006 hasta la actualidad. </a:t>
            </a:r>
            <a:endParaRPr lang="es-AR" sz="1100" smtClean="0"/>
          </a:p>
          <a:p>
            <a:pPr>
              <a:buFont typeface="Wingdings 2" pitchFamily="18" charset="2"/>
              <a:buNone/>
            </a:pPr>
            <a:endParaRPr lang="es-AR" sz="1100" smtClean="0"/>
          </a:p>
          <a:p>
            <a:pPr>
              <a:buFont typeface="Wingdings 2" pitchFamily="18" charset="2"/>
              <a:buNone/>
            </a:pPr>
            <a:r>
              <a:rPr lang="es-AR" sz="1100" smtClean="0"/>
              <a:t>Membresías</a:t>
            </a:r>
          </a:p>
          <a:p>
            <a:r>
              <a:rPr lang="es-ES" sz="1100" smtClean="0"/>
              <a:t>Miembro invitado de la Comisión Instituciones de la Seguridad Social del Consejo Profesional de la Ciudad Autónoma de Buenos Aires. </a:t>
            </a:r>
            <a:endParaRPr lang="es-AR" sz="1100" smtClean="0"/>
          </a:p>
        </p:txBody>
      </p:sp>
      <p:sp>
        <p:nvSpPr>
          <p:cNvPr id="17" name="2 Marcador de contenido"/>
          <p:cNvSpPr txBox="1">
            <a:spLocks/>
          </p:cNvSpPr>
          <p:nvPr/>
        </p:nvSpPr>
        <p:spPr>
          <a:xfrm>
            <a:off x="1000125" y="3714750"/>
            <a:ext cx="2714625" cy="857250"/>
          </a:xfrm>
          <a:prstGeom prst="rect">
            <a:avLst/>
          </a:prstGeom>
        </p:spPr>
        <p:txBody>
          <a:bodyPr lIns="182880" tIns="91440"/>
          <a:lstStyle/>
          <a:p>
            <a:pPr fontAlgn="auto">
              <a:spcBef>
                <a:spcPts val="0"/>
              </a:spcBef>
              <a:spcAft>
                <a:spcPts val="0"/>
              </a:spcAft>
              <a:defRPr/>
            </a:pPr>
            <a:r>
              <a:rPr lang="es-ES" sz="1200" b="1" dirty="0">
                <a:solidFill>
                  <a:srgbClr val="0070C0"/>
                </a:solidFill>
                <a:effectLst>
                  <a:outerShdw blurRad="38100" dist="38100" dir="2700000" algn="tl">
                    <a:srgbClr val="000000">
                      <a:alpha val="43137"/>
                    </a:srgbClr>
                  </a:outerShdw>
                </a:effectLst>
                <a:latin typeface="+mn-lt"/>
              </a:rPr>
              <a:t>leandro@mcmc.com.ar</a:t>
            </a:r>
            <a:endParaRPr lang="es-AR" sz="1200" b="1" dirty="0">
              <a:solidFill>
                <a:srgbClr val="0070C0"/>
              </a:solidFill>
              <a:effectLst>
                <a:outerShdw blurRad="38100" dist="38100" dir="2700000" algn="tl">
                  <a:srgbClr val="000000">
                    <a:alpha val="43137"/>
                  </a:srgbClr>
                </a:outerShdw>
              </a:effectLst>
              <a:latin typeface="+mn-lt"/>
            </a:endParaRPr>
          </a:p>
          <a:p>
            <a:pPr fontAlgn="auto">
              <a:spcBef>
                <a:spcPts val="0"/>
              </a:spcBef>
              <a:spcAft>
                <a:spcPts val="0"/>
              </a:spcAft>
              <a:defRPr/>
            </a:pPr>
            <a:r>
              <a:rPr lang="es-ES" sz="1200" b="1" dirty="0">
                <a:solidFill>
                  <a:srgbClr val="0070C0"/>
                </a:solidFill>
                <a:effectLst>
                  <a:outerShdw blurRad="38100" dist="38100" dir="2700000" algn="tl">
                    <a:srgbClr val="000000">
                      <a:alpha val="43137"/>
                    </a:srgbClr>
                  </a:outerShdw>
                </a:effectLst>
                <a:latin typeface="+mn-lt"/>
              </a:rPr>
              <a:t> </a:t>
            </a:r>
          </a:p>
          <a:p>
            <a:pPr marL="265176" indent="-265176" algn="r" fontAlgn="auto">
              <a:spcBef>
                <a:spcPts val="250"/>
              </a:spcBef>
              <a:spcAft>
                <a:spcPts val="0"/>
              </a:spcAft>
              <a:buClr>
                <a:schemeClr val="accent1"/>
              </a:buClr>
              <a:buSzPct val="80000"/>
              <a:buFont typeface="Wingdings 2"/>
              <a:buChar char=""/>
              <a:defRPr/>
            </a:pPr>
            <a:endParaRPr lang="es-AR" sz="1200" b="1" dirty="0">
              <a:solidFill>
                <a:srgbClr val="FF0000"/>
              </a:solidFill>
              <a:effectLst>
                <a:outerShdw blurRad="38100" dist="38100" dir="2700000" algn="tl">
                  <a:srgbClr val="000000">
                    <a:alpha val="43137"/>
                  </a:srgbClr>
                </a:outerShdw>
              </a:effectLst>
              <a:latin typeface="+mn-lt"/>
            </a:endParaRPr>
          </a:p>
        </p:txBody>
      </p:sp>
      <p:pic>
        <p:nvPicPr>
          <p:cNvPr id="22532" name="Picture 9" descr="Email"/>
          <p:cNvPicPr>
            <a:picLocks noChangeAspect="1" noChangeArrowheads="1"/>
          </p:cNvPicPr>
          <p:nvPr/>
        </p:nvPicPr>
        <p:blipFill>
          <a:blip r:embed="rId2"/>
          <a:srcRect/>
          <a:stretch>
            <a:fillRect/>
          </a:stretch>
        </p:blipFill>
        <p:spPr bwMode="auto">
          <a:xfrm>
            <a:off x="928688" y="3819525"/>
            <a:ext cx="214312" cy="214313"/>
          </a:xfrm>
          <a:prstGeom prst="rect">
            <a:avLst/>
          </a:prstGeom>
          <a:noFill/>
          <a:ln w="9525">
            <a:noFill/>
            <a:miter lim="800000"/>
            <a:headEnd/>
            <a:tailEnd/>
          </a:ln>
        </p:spPr>
      </p:pic>
      <p:pic>
        <p:nvPicPr>
          <p:cNvPr id="22533" name="Picture 2" descr="http://www.sitiosargentina.com.ar/nacional2.jpg"/>
          <p:cNvPicPr>
            <a:picLocks noChangeAspect="1" noChangeArrowheads="1"/>
          </p:cNvPicPr>
          <p:nvPr/>
        </p:nvPicPr>
        <p:blipFill>
          <a:blip r:embed="rId3" r:link="rId4"/>
          <a:srcRect/>
          <a:stretch>
            <a:fillRect/>
          </a:stretch>
        </p:blipFill>
        <p:spPr bwMode="auto">
          <a:xfrm>
            <a:off x="3643313" y="3071813"/>
            <a:ext cx="342900" cy="361950"/>
          </a:xfrm>
          <a:prstGeom prst="rect">
            <a:avLst/>
          </a:prstGeom>
          <a:noFill/>
          <a:ln w="9525">
            <a:noFill/>
            <a:miter lim="800000"/>
            <a:headEnd/>
            <a:tailEnd/>
          </a:ln>
        </p:spPr>
      </p:pic>
      <p:pic>
        <p:nvPicPr>
          <p:cNvPr id="18" name="17 Imagen" descr="DSC04996 - copia.JPG"/>
          <p:cNvPicPr>
            <a:picLocks noChangeAspect="1"/>
          </p:cNvPicPr>
          <p:nvPr/>
        </p:nvPicPr>
        <p:blipFill>
          <a:blip r:embed="rId5"/>
          <a:stretch>
            <a:fillRect/>
          </a:stretch>
        </p:blipFill>
        <p:spPr>
          <a:xfrm>
            <a:off x="857224" y="785794"/>
            <a:ext cx="2076450" cy="2381250"/>
          </a:xfrm>
          <a:prstGeom prst="rect">
            <a:avLst/>
          </a:prstGeom>
          <a:ln>
            <a:noFill/>
          </a:ln>
          <a:effectLst>
            <a:softEdge rad="112500"/>
          </a:effectLst>
        </p:spPr>
      </p:pic>
    </p:spTree>
  </p:cSld>
  <p:clrMapOvr>
    <a:masterClrMapping/>
  </p:clrMapOvr>
  <p:transition advTm="10000"/>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idx="4294967295"/>
          </p:nvPr>
        </p:nvSpPr>
        <p:spPr>
          <a:xfrm>
            <a:off x="714375" y="-193675"/>
            <a:ext cx="8183563" cy="1050925"/>
          </a:xfrm>
        </p:spPr>
        <p:txBody>
          <a:bodyPr/>
          <a:lstStyle/>
          <a:p>
            <a:pPr algn="r" fontAlgn="auto">
              <a:spcAft>
                <a:spcPts val="0"/>
              </a:spcAft>
              <a:defRPr/>
            </a:pPr>
            <a:r>
              <a:rPr lang="es-ES" dirty="0" smtClean="0">
                <a:solidFill>
                  <a:srgbClr val="FF0000"/>
                </a:solidFill>
              </a:rPr>
              <a:t>Valeria Petrucci</a:t>
            </a:r>
            <a:endParaRPr lang="es-AR" dirty="0">
              <a:solidFill>
                <a:srgbClr val="FF0000"/>
              </a:solidFill>
            </a:endParaRPr>
          </a:p>
        </p:txBody>
      </p:sp>
      <p:sp>
        <p:nvSpPr>
          <p:cNvPr id="23554" name="2 Marcador de contenido"/>
          <p:cNvSpPr>
            <a:spLocks noGrp="1"/>
          </p:cNvSpPr>
          <p:nvPr>
            <p:ph idx="4294967295"/>
          </p:nvPr>
        </p:nvSpPr>
        <p:spPr>
          <a:xfrm>
            <a:off x="4143375" y="714375"/>
            <a:ext cx="4683125" cy="4687888"/>
          </a:xfrm>
        </p:spPr>
        <p:txBody>
          <a:bodyPr/>
          <a:lstStyle/>
          <a:p>
            <a:r>
              <a:rPr lang="es-ES" sz="3300" b="1" smtClean="0">
                <a:latin typeface="Teen"/>
              </a:rPr>
              <a:t>Contadora Pública (UADE)</a:t>
            </a:r>
          </a:p>
          <a:p>
            <a:pPr>
              <a:buFont typeface="Wingdings 2" pitchFamily="18" charset="2"/>
              <a:buNone/>
            </a:pPr>
            <a:endParaRPr lang="es-AR" sz="1100" smtClean="0"/>
          </a:p>
          <a:p>
            <a:pPr>
              <a:buFont typeface="Wingdings 2" pitchFamily="18" charset="2"/>
              <a:buNone/>
            </a:pPr>
            <a:r>
              <a:rPr lang="es-AR" sz="1100" smtClean="0"/>
              <a:t>Antecedentes Profesionales</a:t>
            </a:r>
          </a:p>
          <a:p>
            <a:r>
              <a:rPr lang="es-ES" sz="1100" smtClean="0"/>
              <a:t>Liquidación IVA</a:t>
            </a:r>
          </a:p>
          <a:p>
            <a:r>
              <a:rPr lang="es-ES" sz="1100" smtClean="0"/>
              <a:t>Liquidación Ingresos Brutos</a:t>
            </a:r>
          </a:p>
          <a:p>
            <a:r>
              <a:rPr lang="es-ES" sz="1100" smtClean="0"/>
              <a:t>Liquidación Bienes Personales</a:t>
            </a:r>
          </a:p>
          <a:p>
            <a:r>
              <a:rPr lang="es-ES" sz="1100" smtClean="0"/>
              <a:t>Liquidación Ganancias</a:t>
            </a:r>
          </a:p>
          <a:p>
            <a:r>
              <a:rPr lang="es-ES" sz="1100" smtClean="0"/>
              <a:t>Liquidación de Sueldos y Jornales</a:t>
            </a:r>
          </a:p>
          <a:p>
            <a:r>
              <a:rPr lang="es-ES" sz="1100" smtClean="0"/>
              <a:t>Monotributo: Inscripción y Recategorización</a:t>
            </a:r>
          </a:p>
          <a:p>
            <a:r>
              <a:rPr lang="es-ES" sz="1100" smtClean="0"/>
              <a:t>Autónomos: Inscripción y Recategorizacion</a:t>
            </a:r>
          </a:p>
          <a:p>
            <a:r>
              <a:rPr lang="es-ES" sz="1100" smtClean="0"/>
              <a:t>Jubilaciones y Pensiones</a:t>
            </a:r>
          </a:p>
          <a:p>
            <a:r>
              <a:rPr lang="es-ES" sz="1100" smtClean="0"/>
              <a:t>Pericias </a:t>
            </a:r>
          </a:p>
          <a:p>
            <a:r>
              <a:rPr lang="es-ES" sz="1100" smtClean="0"/>
              <a:t>Moratoria</a:t>
            </a:r>
          </a:p>
          <a:p>
            <a:r>
              <a:rPr lang="es-ES" sz="1100" smtClean="0"/>
              <a:t>Sociedades</a:t>
            </a:r>
            <a:endParaRPr lang="es-AR" sz="1100" smtClean="0"/>
          </a:p>
          <a:p>
            <a:r>
              <a:rPr lang="es-ES" sz="1100" smtClean="0">
                <a:hlinkClick r:id="rId2" tooltip="Buscar usuarios que hayan trabajado en esta empresa"/>
              </a:rPr>
              <a:t>Empresa de Transporte Plusmar</a:t>
            </a:r>
            <a:endParaRPr lang="es-AR" sz="1100" smtClean="0"/>
          </a:p>
          <a:p>
            <a:r>
              <a:rPr lang="es-ES" sz="1100" smtClean="0">
                <a:hlinkClick r:id="rId3" tooltip="Buscar usuarios con este cargo"/>
              </a:rPr>
              <a:t>Encargado Depto RRHH</a:t>
            </a:r>
            <a:endParaRPr lang="es-AR" sz="1100" smtClean="0"/>
          </a:p>
          <a:p>
            <a:pPr>
              <a:buFont typeface="Wingdings 2" pitchFamily="18" charset="2"/>
              <a:buNone/>
            </a:pPr>
            <a:endParaRPr lang="es-AR" sz="1100" smtClean="0"/>
          </a:p>
          <a:p>
            <a:pPr>
              <a:buFont typeface="Wingdings 2" pitchFamily="18" charset="2"/>
              <a:buNone/>
            </a:pPr>
            <a:r>
              <a:rPr lang="es-AR" sz="1100" smtClean="0"/>
              <a:t>Membresías</a:t>
            </a:r>
          </a:p>
          <a:p>
            <a:r>
              <a:rPr lang="es-ES" sz="1100" smtClean="0"/>
              <a:t>Ex Miembro de la Comisión de Jóvenes Profesionales del Consejo Profesional de la Ciudad Autónoma de Buenos Aires. </a:t>
            </a:r>
            <a:endParaRPr lang="es-AR" sz="1100" smtClean="0"/>
          </a:p>
        </p:txBody>
      </p:sp>
      <p:sp>
        <p:nvSpPr>
          <p:cNvPr id="17" name="2 Marcador de contenido"/>
          <p:cNvSpPr txBox="1">
            <a:spLocks/>
          </p:cNvSpPr>
          <p:nvPr/>
        </p:nvSpPr>
        <p:spPr>
          <a:xfrm>
            <a:off x="1000125" y="3714750"/>
            <a:ext cx="3571875" cy="857250"/>
          </a:xfrm>
          <a:prstGeom prst="rect">
            <a:avLst/>
          </a:prstGeom>
        </p:spPr>
        <p:txBody>
          <a:bodyPr lIns="182880" tIns="91440"/>
          <a:lstStyle/>
          <a:p>
            <a:pPr fontAlgn="auto">
              <a:spcBef>
                <a:spcPts val="0"/>
              </a:spcBef>
              <a:spcAft>
                <a:spcPts val="0"/>
              </a:spcAft>
              <a:defRPr/>
            </a:pPr>
            <a:r>
              <a:rPr lang="es-ES" sz="1200" b="1" dirty="0">
                <a:solidFill>
                  <a:srgbClr val="0070C0"/>
                </a:solidFill>
                <a:effectLst>
                  <a:outerShdw blurRad="38100" dist="38100" dir="2700000" algn="tl">
                    <a:srgbClr val="000000">
                      <a:alpha val="43137"/>
                    </a:srgbClr>
                  </a:outerShdw>
                </a:effectLst>
                <a:latin typeface="+mn-lt"/>
              </a:rPr>
              <a:t>info@valeria-petrucci.com.ar</a:t>
            </a:r>
            <a:endParaRPr lang="es-AR" sz="1200" b="1" dirty="0">
              <a:solidFill>
                <a:srgbClr val="0070C0"/>
              </a:solidFill>
              <a:effectLst>
                <a:outerShdw blurRad="38100" dist="38100" dir="2700000" algn="tl">
                  <a:srgbClr val="000000">
                    <a:alpha val="43137"/>
                  </a:srgbClr>
                </a:outerShdw>
              </a:effectLst>
              <a:latin typeface="+mn-lt"/>
            </a:endParaRPr>
          </a:p>
          <a:p>
            <a:pPr fontAlgn="auto">
              <a:spcBef>
                <a:spcPts val="0"/>
              </a:spcBef>
              <a:spcAft>
                <a:spcPts val="0"/>
              </a:spcAft>
              <a:defRPr/>
            </a:pPr>
            <a:endParaRPr lang="es-AR" sz="1200" b="1" dirty="0">
              <a:solidFill>
                <a:srgbClr val="0070C0"/>
              </a:solidFill>
              <a:effectLst>
                <a:outerShdw blurRad="38100" dist="38100" dir="2700000" algn="tl">
                  <a:srgbClr val="000000">
                    <a:alpha val="43137"/>
                  </a:srgbClr>
                </a:outerShdw>
              </a:effectLst>
              <a:latin typeface="+mn-lt"/>
            </a:endParaRPr>
          </a:p>
          <a:p>
            <a:pPr fontAlgn="auto">
              <a:spcBef>
                <a:spcPts val="0"/>
              </a:spcBef>
              <a:spcAft>
                <a:spcPts val="0"/>
              </a:spcAft>
              <a:defRPr/>
            </a:pPr>
            <a:r>
              <a:rPr lang="es-ES" sz="1200" b="1" dirty="0">
                <a:solidFill>
                  <a:srgbClr val="0070C0"/>
                </a:solidFill>
                <a:effectLst>
                  <a:outerShdw blurRad="38100" dist="38100" dir="2700000" algn="tl">
                    <a:srgbClr val="000000">
                      <a:alpha val="43137"/>
                    </a:srgbClr>
                  </a:outerShdw>
                </a:effectLst>
                <a:latin typeface="+mn-lt"/>
              </a:rPr>
              <a:t> </a:t>
            </a:r>
            <a:r>
              <a:rPr lang="es-ES" sz="1200" b="1" dirty="0" err="1">
                <a:solidFill>
                  <a:srgbClr val="0070C0"/>
                </a:solidFill>
                <a:effectLst>
                  <a:outerShdw blurRad="38100" dist="38100" dir="2700000" algn="tl">
                    <a:srgbClr val="000000">
                      <a:alpha val="43137"/>
                    </a:srgbClr>
                  </a:outerShdw>
                </a:effectLst>
                <a:latin typeface="+mn-lt"/>
              </a:rPr>
              <a:t>valeria-petrucci</a:t>
            </a:r>
            <a:r>
              <a:rPr lang="es-ES" sz="1200" b="1" dirty="0">
                <a:solidFill>
                  <a:srgbClr val="0070C0"/>
                </a:solidFill>
                <a:effectLst>
                  <a:outerShdw blurRad="38100" dist="38100" dir="2700000" algn="tl">
                    <a:srgbClr val="000000">
                      <a:alpha val="43137"/>
                    </a:srgbClr>
                  </a:outerShdw>
                </a:effectLst>
                <a:latin typeface="+mn-lt"/>
              </a:rPr>
              <a:t> </a:t>
            </a:r>
          </a:p>
          <a:p>
            <a:pPr marL="265176" indent="-265176" algn="r" fontAlgn="auto">
              <a:spcBef>
                <a:spcPts val="250"/>
              </a:spcBef>
              <a:spcAft>
                <a:spcPts val="0"/>
              </a:spcAft>
              <a:buClr>
                <a:schemeClr val="accent1"/>
              </a:buClr>
              <a:buSzPct val="80000"/>
              <a:buFont typeface="Wingdings 2"/>
              <a:buChar char=""/>
              <a:defRPr/>
            </a:pPr>
            <a:endParaRPr lang="es-AR" sz="1200" b="1" dirty="0">
              <a:solidFill>
                <a:srgbClr val="FF0000"/>
              </a:solidFill>
              <a:effectLst>
                <a:outerShdw blurRad="38100" dist="38100" dir="2700000" algn="tl">
                  <a:srgbClr val="000000">
                    <a:alpha val="43137"/>
                  </a:srgbClr>
                </a:outerShdw>
              </a:effectLst>
              <a:latin typeface="+mn-lt"/>
            </a:endParaRPr>
          </a:p>
        </p:txBody>
      </p:sp>
      <p:pic>
        <p:nvPicPr>
          <p:cNvPr id="23556" name="Picture 6" descr="linkedinBig"/>
          <p:cNvPicPr>
            <a:picLocks noChangeAspect="1" noChangeArrowheads="1"/>
          </p:cNvPicPr>
          <p:nvPr/>
        </p:nvPicPr>
        <p:blipFill>
          <a:blip r:embed="rId4"/>
          <a:srcRect/>
          <a:stretch>
            <a:fillRect/>
          </a:stretch>
        </p:blipFill>
        <p:spPr bwMode="auto">
          <a:xfrm>
            <a:off x="928688" y="4200525"/>
            <a:ext cx="190500" cy="190500"/>
          </a:xfrm>
          <a:prstGeom prst="rect">
            <a:avLst/>
          </a:prstGeom>
          <a:noFill/>
          <a:ln w="9525">
            <a:noFill/>
            <a:miter lim="800000"/>
            <a:headEnd/>
            <a:tailEnd/>
          </a:ln>
        </p:spPr>
      </p:pic>
      <p:pic>
        <p:nvPicPr>
          <p:cNvPr id="23557" name="Picture 9" descr="Email"/>
          <p:cNvPicPr>
            <a:picLocks noChangeAspect="1" noChangeArrowheads="1"/>
          </p:cNvPicPr>
          <p:nvPr/>
        </p:nvPicPr>
        <p:blipFill>
          <a:blip r:embed="rId5"/>
          <a:srcRect/>
          <a:stretch>
            <a:fillRect/>
          </a:stretch>
        </p:blipFill>
        <p:spPr bwMode="auto">
          <a:xfrm>
            <a:off x="928688" y="3819525"/>
            <a:ext cx="214312" cy="214313"/>
          </a:xfrm>
          <a:prstGeom prst="rect">
            <a:avLst/>
          </a:prstGeom>
          <a:noFill/>
          <a:ln w="9525">
            <a:noFill/>
            <a:miter lim="800000"/>
            <a:headEnd/>
            <a:tailEnd/>
          </a:ln>
        </p:spPr>
      </p:pic>
      <p:pic>
        <p:nvPicPr>
          <p:cNvPr id="14" name="13 Imagen" descr="1300_1083549166150_2797_n.jpg"/>
          <p:cNvPicPr>
            <a:picLocks noChangeAspect="1"/>
          </p:cNvPicPr>
          <p:nvPr/>
        </p:nvPicPr>
        <p:blipFill>
          <a:blip r:embed="rId6"/>
          <a:stretch>
            <a:fillRect/>
          </a:stretch>
        </p:blipFill>
        <p:spPr>
          <a:xfrm>
            <a:off x="928662" y="642918"/>
            <a:ext cx="1785950" cy="2676709"/>
          </a:xfrm>
          <a:prstGeom prst="rect">
            <a:avLst/>
          </a:prstGeom>
          <a:ln>
            <a:noFill/>
          </a:ln>
          <a:effectLst>
            <a:softEdge rad="112500"/>
          </a:effectLst>
        </p:spPr>
      </p:pic>
      <p:pic>
        <p:nvPicPr>
          <p:cNvPr id="23559" name="Picture 3" descr="http://www.valeria-petrucci.com.ar/img/logo.jpg"/>
          <p:cNvPicPr>
            <a:picLocks noChangeAspect="1" noChangeArrowheads="1"/>
          </p:cNvPicPr>
          <p:nvPr/>
        </p:nvPicPr>
        <p:blipFill>
          <a:blip r:embed="rId7" r:link="rId8"/>
          <a:srcRect/>
          <a:stretch>
            <a:fillRect/>
          </a:stretch>
        </p:blipFill>
        <p:spPr bwMode="auto">
          <a:xfrm>
            <a:off x="2286000" y="2714625"/>
            <a:ext cx="695325" cy="723900"/>
          </a:xfrm>
          <a:prstGeom prst="rect">
            <a:avLst/>
          </a:prstGeom>
          <a:noFill/>
          <a:ln w="9525">
            <a:noFill/>
            <a:miter lim="800000"/>
            <a:headEnd/>
            <a:tailEnd/>
          </a:ln>
        </p:spPr>
      </p:pic>
    </p:spTree>
  </p:cSld>
  <p:clrMapOvr>
    <a:masterClrMapping/>
  </p:clrMapOvr>
  <p:transition advTm="10000"/>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idx="4294967295"/>
          </p:nvPr>
        </p:nvSpPr>
        <p:spPr>
          <a:xfrm>
            <a:off x="674688" y="-142875"/>
            <a:ext cx="8183562" cy="1050925"/>
          </a:xfrm>
        </p:spPr>
        <p:txBody>
          <a:bodyPr/>
          <a:lstStyle/>
          <a:p>
            <a:pPr algn="r" fontAlgn="auto">
              <a:spcAft>
                <a:spcPts val="0"/>
              </a:spcAft>
              <a:defRPr/>
            </a:pPr>
            <a:r>
              <a:rPr lang="es-ES" dirty="0" smtClean="0">
                <a:solidFill>
                  <a:srgbClr val="FF0000"/>
                </a:solidFill>
              </a:rPr>
              <a:t>Mercedes Martínez Cataldi</a:t>
            </a:r>
            <a:endParaRPr lang="es-AR" dirty="0">
              <a:solidFill>
                <a:srgbClr val="FF0000"/>
              </a:solidFill>
            </a:endParaRPr>
          </a:p>
        </p:txBody>
      </p:sp>
      <p:sp>
        <p:nvSpPr>
          <p:cNvPr id="24578" name="2 Marcador de contenido"/>
          <p:cNvSpPr>
            <a:spLocks noGrp="1"/>
          </p:cNvSpPr>
          <p:nvPr>
            <p:ph idx="4294967295"/>
          </p:nvPr>
        </p:nvSpPr>
        <p:spPr>
          <a:xfrm>
            <a:off x="3571875" y="741363"/>
            <a:ext cx="5254625" cy="4687887"/>
          </a:xfrm>
        </p:spPr>
        <p:txBody>
          <a:bodyPr/>
          <a:lstStyle/>
          <a:p>
            <a:r>
              <a:rPr lang="es-ES" sz="3300" b="1" smtClean="0">
                <a:latin typeface="Teen"/>
              </a:rPr>
              <a:t>Contadora Pública (U.B.A.)</a:t>
            </a:r>
          </a:p>
          <a:p>
            <a:pPr>
              <a:buFont typeface="Wingdings 2" pitchFamily="18" charset="2"/>
              <a:buNone/>
            </a:pPr>
            <a:r>
              <a:rPr lang="es-AR" sz="1100" smtClean="0"/>
              <a:t>Actuación Académica</a:t>
            </a:r>
          </a:p>
          <a:p>
            <a:r>
              <a:rPr lang="es-ES" sz="1100" smtClean="0"/>
              <a:t>Carrera de Contadora Pública (Universidad de Buenos Aires).</a:t>
            </a:r>
            <a:endParaRPr lang="es-AR" sz="1100" smtClean="0"/>
          </a:p>
          <a:p>
            <a:r>
              <a:rPr lang="es-ES" sz="1100" smtClean="0"/>
              <a:t>Magna Cum Laude </a:t>
            </a:r>
            <a:endParaRPr lang="es-AR" sz="1100" smtClean="0"/>
          </a:p>
          <a:p>
            <a:pPr>
              <a:buFont typeface="Wingdings 2" pitchFamily="18" charset="2"/>
              <a:buNone/>
            </a:pPr>
            <a:r>
              <a:rPr lang="es-AR" sz="1100" smtClean="0"/>
              <a:t>	</a:t>
            </a:r>
          </a:p>
          <a:p>
            <a:pPr>
              <a:buFont typeface="Wingdings 2" pitchFamily="18" charset="2"/>
              <a:buNone/>
            </a:pPr>
            <a:r>
              <a:rPr lang="es-AR" sz="1100" smtClean="0"/>
              <a:t>Antecedentes Profesionales</a:t>
            </a:r>
          </a:p>
          <a:p>
            <a:pPr>
              <a:buFont typeface="Wingdings 2" pitchFamily="18" charset="2"/>
              <a:buNone/>
            </a:pPr>
            <a:r>
              <a:rPr lang="es-ES" sz="1100" smtClean="0"/>
              <a:t>Martínez Cataldi y Asociados S.R.L. </a:t>
            </a:r>
          </a:p>
          <a:p>
            <a:r>
              <a:rPr lang="es-ES" sz="1100" smtClean="0"/>
              <a:t>Socio Gerente. Especializado en el área de Tributación Nacional e Internacional. </a:t>
            </a:r>
            <a:endParaRPr lang="es-ES" sz="1100" b="1" smtClean="0">
              <a:hlinkClick r:id="rId2" tooltip="Buscar usuarios con este cargo"/>
            </a:endParaRPr>
          </a:p>
          <a:p>
            <a:pPr>
              <a:buFont typeface="Wingdings 2" pitchFamily="18" charset="2"/>
              <a:buNone/>
            </a:pPr>
            <a:r>
              <a:rPr lang="es-ES" sz="1100" smtClean="0"/>
              <a:t>ExxonMobil BSC Argentina</a:t>
            </a:r>
            <a:endParaRPr lang="es-AR" sz="1100" smtClean="0"/>
          </a:p>
          <a:p>
            <a:r>
              <a:rPr lang="es-ES" sz="1100" smtClean="0"/>
              <a:t>Confección y registración de provisiones de impuestos</a:t>
            </a:r>
          </a:p>
          <a:p>
            <a:r>
              <a:rPr lang="es-ES" sz="1100" smtClean="0"/>
              <a:t>Calculo del Impuesto Diferido</a:t>
            </a:r>
          </a:p>
          <a:p>
            <a:r>
              <a:rPr lang="es-ES" sz="1100" smtClean="0"/>
              <a:t>Reporte para la confección de declaración juradas e ingreso de anticipos.</a:t>
            </a:r>
          </a:p>
          <a:p>
            <a:r>
              <a:rPr lang="es-ES" sz="1100" smtClean="0"/>
              <a:t>Análisis y revisión de declaraciones juradas y proceso de reajuste del cálculo de provisiones.</a:t>
            </a:r>
          </a:p>
          <a:p>
            <a:pPr>
              <a:buFont typeface="Wingdings 2" pitchFamily="18" charset="2"/>
              <a:buNone/>
            </a:pPr>
            <a:r>
              <a:rPr lang="es-ES" sz="1100" smtClean="0"/>
              <a:t>PG&amp;K SRL, Argentina</a:t>
            </a:r>
            <a:endParaRPr lang="es-AR" sz="1100" smtClean="0"/>
          </a:p>
          <a:p>
            <a:r>
              <a:rPr lang="es-ES" sz="1100" smtClean="0"/>
              <a:t>Liquidación de impuestos anuales y mensuales de persona física y jurídica.</a:t>
            </a:r>
          </a:p>
          <a:p>
            <a:pPr>
              <a:buFont typeface="Wingdings 2" pitchFamily="18" charset="2"/>
              <a:buNone/>
            </a:pPr>
            <a:r>
              <a:rPr lang="es-ES" sz="1100" smtClean="0"/>
              <a:t>Deloitte Argentina</a:t>
            </a:r>
            <a:endParaRPr lang="es-AR" sz="1100" smtClean="0"/>
          </a:p>
          <a:p>
            <a:r>
              <a:rPr lang="es-ES" sz="1100" smtClean="0"/>
              <a:t>Consultoría en Impuestos. </a:t>
            </a:r>
          </a:p>
        </p:txBody>
      </p:sp>
      <p:sp>
        <p:nvSpPr>
          <p:cNvPr id="17" name="2 Marcador de contenido"/>
          <p:cNvSpPr txBox="1">
            <a:spLocks/>
          </p:cNvSpPr>
          <p:nvPr/>
        </p:nvSpPr>
        <p:spPr>
          <a:xfrm>
            <a:off x="1000125" y="3714750"/>
            <a:ext cx="2714625" cy="857250"/>
          </a:xfrm>
          <a:prstGeom prst="rect">
            <a:avLst/>
          </a:prstGeom>
        </p:spPr>
        <p:txBody>
          <a:bodyPr lIns="182880" tIns="91440"/>
          <a:lstStyle/>
          <a:p>
            <a:pPr fontAlgn="auto">
              <a:spcBef>
                <a:spcPts val="0"/>
              </a:spcBef>
              <a:spcAft>
                <a:spcPts val="0"/>
              </a:spcAft>
              <a:defRPr/>
            </a:pPr>
            <a:r>
              <a:rPr lang="es-ES" sz="1200" b="1" dirty="0">
                <a:solidFill>
                  <a:srgbClr val="0070C0"/>
                </a:solidFill>
                <a:effectLst>
                  <a:outerShdw blurRad="38100" dist="38100" dir="2700000" algn="tl">
                    <a:srgbClr val="000000">
                      <a:alpha val="43137"/>
                    </a:srgbClr>
                  </a:outerShdw>
                </a:effectLst>
                <a:latin typeface="+mn-lt"/>
              </a:rPr>
              <a:t>mercedes@mcmc.com.ar</a:t>
            </a:r>
            <a:endParaRPr lang="es-AR" sz="1200" b="1" dirty="0">
              <a:solidFill>
                <a:srgbClr val="0070C0"/>
              </a:solidFill>
              <a:effectLst>
                <a:outerShdw blurRad="38100" dist="38100" dir="2700000" algn="tl">
                  <a:srgbClr val="000000">
                    <a:alpha val="43137"/>
                  </a:srgbClr>
                </a:outerShdw>
              </a:effectLst>
              <a:latin typeface="+mn-lt"/>
            </a:endParaRPr>
          </a:p>
          <a:p>
            <a:pPr fontAlgn="auto">
              <a:spcBef>
                <a:spcPts val="0"/>
              </a:spcBef>
              <a:spcAft>
                <a:spcPts val="0"/>
              </a:spcAft>
              <a:defRPr/>
            </a:pPr>
            <a:r>
              <a:rPr lang="es-ES" sz="1200" b="1" dirty="0">
                <a:solidFill>
                  <a:srgbClr val="0070C0"/>
                </a:solidFill>
                <a:effectLst>
                  <a:outerShdw blurRad="38100" dist="38100" dir="2700000" algn="tl">
                    <a:srgbClr val="000000">
                      <a:alpha val="43137"/>
                    </a:srgbClr>
                  </a:outerShdw>
                </a:effectLst>
                <a:latin typeface="+mn-lt"/>
              </a:rPr>
              <a:t> </a:t>
            </a:r>
          </a:p>
          <a:p>
            <a:pPr fontAlgn="auto">
              <a:spcBef>
                <a:spcPts val="0"/>
              </a:spcBef>
              <a:spcAft>
                <a:spcPts val="0"/>
              </a:spcAft>
              <a:defRPr/>
            </a:pPr>
            <a:r>
              <a:rPr lang="es-AR" sz="1200" b="1" dirty="0" err="1">
                <a:solidFill>
                  <a:srgbClr val="0070C0"/>
                </a:solidFill>
                <a:effectLst>
                  <a:outerShdw blurRad="38100" dist="38100" dir="2700000" algn="tl">
                    <a:srgbClr val="000000">
                      <a:alpha val="43137"/>
                    </a:srgbClr>
                  </a:outerShdw>
                </a:effectLst>
                <a:latin typeface="+mn-lt"/>
              </a:rPr>
              <a:t>ma</a:t>
            </a:r>
            <a:r>
              <a:rPr lang="es-AR" sz="1200" b="1" dirty="0">
                <a:solidFill>
                  <a:srgbClr val="0070C0"/>
                </a:solidFill>
                <a:effectLst>
                  <a:outerShdw blurRad="38100" dist="38100" dir="2700000" algn="tl">
                    <a:srgbClr val="000000">
                      <a:alpha val="43137"/>
                    </a:srgbClr>
                  </a:outerShdw>
                </a:effectLst>
                <a:latin typeface="+mn-lt"/>
              </a:rPr>
              <a:t>-de-las-mercedes-martinez-</a:t>
            </a:r>
            <a:r>
              <a:rPr lang="es-AR" sz="1200" b="1" dirty="0" err="1">
                <a:solidFill>
                  <a:srgbClr val="0070C0"/>
                </a:solidFill>
                <a:effectLst>
                  <a:outerShdw blurRad="38100" dist="38100" dir="2700000" algn="tl">
                    <a:srgbClr val="000000">
                      <a:alpha val="43137"/>
                    </a:srgbClr>
                  </a:outerShdw>
                </a:effectLst>
                <a:latin typeface="+mn-lt"/>
              </a:rPr>
              <a:t>cataldi</a:t>
            </a:r>
            <a:endParaRPr lang="es-AR" sz="1200" b="1" dirty="0">
              <a:solidFill>
                <a:srgbClr val="0070C0"/>
              </a:solidFill>
              <a:effectLst>
                <a:outerShdw blurRad="38100" dist="38100" dir="2700000" algn="tl">
                  <a:srgbClr val="000000">
                    <a:alpha val="43137"/>
                  </a:srgbClr>
                </a:outerShdw>
              </a:effectLst>
              <a:latin typeface="+mn-lt"/>
            </a:endParaRPr>
          </a:p>
        </p:txBody>
      </p:sp>
      <p:pic>
        <p:nvPicPr>
          <p:cNvPr id="24580" name="Picture 6" descr="linkedinBig"/>
          <p:cNvPicPr>
            <a:picLocks noChangeAspect="1" noChangeArrowheads="1"/>
          </p:cNvPicPr>
          <p:nvPr/>
        </p:nvPicPr>
        <p:blipFill>
          <a:blip r:embed="rId3"/>
          <a:srcRect/>
          <a:stretch>
            <a:fillRect/>
          </a:stretch>
        </p:blipFill>
        <p:spPr bwMode="auto">
          <a:xfrm>
            <a:off x="928688" y="4200525"/>
            <a:ext cx="190500" cy="190500"/>
          </a:xfrm>
          <a:prstGeom prst="rect">
            <a:avLst/>
          </a:prstGeom>
          <a:noFill/>
          <a:ln w="9525">
            <a:noFill/>
            <a:miter lim="800000"/>
            <a:headEnd/>
            <a:tailEnd/>
          </a:ln>
        </p:spPr>
      </p:pic>
      <p:pic>
        <p:nvPicPr>
          <p:cNvPr id="24581" name="Picture 9" descr="Email"/>
          <p:cNvPicPr>
            <a:picLocks noChangeAspect="1" noChangeArrowheads="1"/>
          </p:cNvPicPr>
          <p:nvPr/>
        </p:nvPicPr>
        <p:blipFill>
          <a:blip r:embed="rId4"/>
          <a:srcRect/>
          <a:stretch>
            <a:fillRect/>
          </a:stretch>
        </p:blipFill>
        <p:spPr bwMode="auto">
          <a:xfrm>
            <a:off x="928688" y="3819525"/>
            <a:ext cx="214312" cy="214313"/>
          </a:xfrm>
          <a:prstGeom prst="rect">
            <a:avLst/>
          </a:prstGeom>
          <a:noFill/>
          <a:ln w="9525">
            <a:noFill/>
            <a:miter lim="800000"/>
            <a:headEnd/>
            <a:tailEnd/>
          </a:ln>
        </p:spPr>
      </p:pic>
      <p:pic>
        <p:nvPicPr>
          <p:cNvPr id="11" name="10 Imagen" descr="392788_310653598959302_100000439925893_1105221_1967307866_n.jpg"/>
          <p:cNvPicPr>
            <a:picLocks noChangeAspect="1"/>
          </p:cNvPicPr>
          <p:nvPr/>
        </p:nvPicPr>
        <p:blipFill>
          <a:blip r:embed="rId5"/>
          <a:stretch>
            <a:fillRect/>
          </a:stretch>
        </p:blipFill>
        <p:spPr>
          <a:xfrm>
            <a:off x="642910" y="1193074"/>
            <a:ext cx="2600232" cy="1950174"/>
          </a:xfrm>
          <a:prstGeom prst="rect">
            <a:avLst/>
          </a:prstGeom>
          <a:ln>
            <a:noFill/>
          </a:ln>
          <a:effectLst>
            <a:softEdge rad="112500"/>
          </a:effectLst>
        </p:spPr>
      </p:pic>
    </p:spTree>
  </p:cSld>
  <p:clrMapOvr>
    <a:masterClrMapping/>
  </p:clrMapOvr>
  <p:transition advTm="10000"/>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specto">
  <a:themeElements>
    <a:clrScheme name="Equidad">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Aspecto">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Aspecto">
      <a:fillStyleLst>
        <a:solidFill>
          <a:schemeClr val="phClr"/>
        </a:solidFill>
        <a:gradFill rotWithShape="1">
          <a:gsLst>
            <a:gs pos="0">
              <a:schemeClr val="phClr">
                <a:tint val="65000"/>
                <a:satMod val="270000"/>
              </a:schemeClr>
            </a:gs>
            <a:gs pos="25000">
              <a:schemeClr val="phClr">
                <a:tint val="60000"/>
                <a:satMod val="300000"/>
              </a:schemeClr>
            </a:gs>
            <a:gs pos="100000">
              <a:schemeClr val="phClr">
                <a:tint val="29000"/>
                <a:satMod val="400000"/>
              </a:schemeClr>
            </a:gs>
          </a:gsLst>
          <a:lin ang="16200000" scaled="1"/>
        </a:gradFill>
        <a:gradFill rotWithShape="1">
          <a:gsLst>
            <a:gs pos="0">
              <a:schemeClr val="phClr">
                <a:shade val="45000"/>
                <a:satMod val="155000"/>
              </a:schemeClr>
            </a:gs>
            <a:gs pos="60000">
              <a:schemeClr val="phClr">
                <a:shade val="95000"/>
                <a:satMod val="150000"/>
              </a:schemeClr>
            </a:gs>
            <a:gs pos="100000">
              <a:schemeClr val="phClr">
                <a:tint val="87000"/>
                <a:satMod val="250000"/>
              </a:schemeClr>
            </a:gs>
          </a:gsLst>
          <a:lin ang="16200000" scaled="0"/>
        </a:gradFill>
      </a:fillStyleLst>
      <a:lnStyleLst>
        <a:ln w="9525" cap="flat" cmpd="sng" algn="ctr">
          <a:solidFill>
            <a:schemeClr val="phClr">
              <a:satMod val="150000"/>
            </a:schemeClr>
          </a:solidFill>
          <a:prstDash val="solid"/>
        </a:ln>
        <a:ln w="42500" cap="flat" cmpd="sng" algn="ctr">
          <a:solidFill>
            <a:schemeClr val="phClr"/>
          </a:solidFill>
          <a:prstDash val="solid"/>
        </a:ln>
        <a:ln w="38100" cap="flat" cmpd="sng" algn="ctr">
          <a:solidFill>
            <a:schemeClr val="phClr"/>
          </a:solidFill>
          <a:prstDash val="solid"/>
        </a:ln>
      </a:lnStyleLst>
      <a:effectStyleLst>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scene3d>
            <a:camera prst="orthographicFront" fov="0">
              <a:rot lat="0" lon="0" rev="0"/>
            </a:camera>
            <a:lightRig rig="contrasting" dir="t">
              <a:rot lat="0" lon="0" rev="12000000"/>
            </a:lightRig>
          </a:scene3d>
          <a:sp3d prstMaterial="powder">
            <a:bevelT h="50800"/>
          </a:sp3d>
        </a:effectStyle>
      </a:effectStyleLst>
      <a:bgFillStyleLst>
        <a:solidFill>
          <a:schemeClr val="phClr"/>
        </a:solidFill>
        <a:gradFill rotWithShape="1">
          <a:gsLst>
            <a:gs pos="0">
              <a:schemeClr val="phClr">
                <a:shade val="35000"/>
                <a:satMod val="150000"/>
              </a:schemeClr>
            </a:gs>
            <a:gs pos="45000">
              <a:schemeClr val="phClr">
                <a:shade val="68000"/>
                <a:satMod val="155000"/>
              </a:schemeClr>
            </a:gs>
            <a:gs pos="100000">
              <a:schemeClr val="phClr">
                <a:tint val="70000"/>
                <a:satMod val="175000"/>
              </a:schemeClr>
            </a:gs>
          </a:gsLst>
          <a:lin ang="16200000" scaled="0"/>
        </a:gradFill>
        <a:blipFill>
          <a:blip xmlns:r="http://schemas.openxmlformats.org/officeDocument/2006/relationships" r:embed="rId1">
            <a:duotone>
              <a:schemeClr val="phClr">
                <a:shade val="800"/>
                <a:satMod val="150000"/>
              </a:schemeClr>
              <a:schemeClr val="phClr">
                <a:tint val="80000"/>
                <a:satMod val="150000"/>
              </a:schemeClr>
            </a:duotone>
          </a:blip>
          <a:tile tx="0" ty="0" sx="75000" sy="75000" flip="none" algn="tl"/>
        </a:blip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Aspect</Template>
  <TotalTime>617</TotalTime>
  <Words>2900</Words>
  <Application>Microsoft Office PowerPoint</Application>
  <PresentationFormat>On-screen Show (4:3)</PresentationFormat>
  <Paragraphs>550</Paragraphs>
  <Slides>59</Slides>
  <Notes>12</Notes>
  <HiddenSlides>0</HiddenSlides>
  <MMClips>0</MMClips>
  <ScaleCrop>false</ScaleCrop>
  <HeadingPairs>
    <vt:vector size="6" baseType="variant">
      <vt:variant>
        <vt:lpstr>Fuentes usadas</vt:lpstr>
      </vt:variant>
      <vt:variant>
        <vt:i4>9</vt:i4>
      </vt:variant>
      <vt:variant>
        <vt:lpstr>Plantilla de diseño</vt:lpstr>
      </vt:variant>
      <vt:variant>
        <vt:i4>8</vt:i4>
      </vt:variant>
      <vt:variant>
        <vt:lpstr>Títulos de diapositiva</vt:lpstr>
      </vt:variant>
      <vt:variant>
        <vt:i4>59</vt:i4>
      </vt:variant>
    </vt:vector>
  </HeadingPairs>
  <TitlesOfParts>
    <vt:vector size="76" baseType="lpstr">
      <vt:lpstr>Verdana</vt:lpstr>
      <vt:lpstr>Arial</vt:lpstr>
      <vt:lpstr>Wingdings 2</vt:lpstr>
      <vt:lpstr>Calibri</vt:lpstr>
      <vt:lpstr>Aharoni</vt:lpstr>
      <vt:lpstr>Teen</vt:lpstr>
      <vt:lpstr>Tahoma</vt:lpstr>
      <vt:lpstr>Wingdings</vt:lpstr>
      <vt:lpstr>Teen Light</vt:lpstr>
      <vt:lpstr>Aspecto</vt:lpstr>
      <vt:lpstr>Aspecto</vt:lpstr>
      <vt:lpstr>Aspecto</vt:lpstr>
      <vt:lpstr>Aspecto</vt:lpstr>
      <vt:lpstr>Aspecto</vt:lpstr>
      <vt:lpstr>Aspecto</vt:lpstr>
      <vt:lpstr>Aspecto</vt:lpstr>
      <vt:lpstr>Aspecto</vt:lpstr>
      <vt:lpstr>profesional con visión empresaria</vt:lpstr>
      <vt:lpstr>Problemática de los Pequeños y  Medianos Estudios Profesionales</vt:lpstr>
      <vt:lpstr>El CICLO</vt:lpstr>
      <vt:lpstr>Los Expositores CVs</vt:lpstr>
      <vt:lpstr>Juan Francisco Martínez Cataldi</vt:lpstr>
      <vt:lpstr>Silvia Sadlovsky</vt:lpstr>
      <vt:lpstr>Leandro Ariel Sueldo</vt:lpstr>
      <vt:lpstr>Valeria Petrucci</vt:lpstr>
      <vt:lpstr>Mercedes Martínez Cataldi</vt:lpstr>
      <vt:lpstr>Angel Máximo Abiad</vt:lpstr>
      <vt:lpstr>Diapositiva 11</vt:lpstr>
      <vt:lpstr>Diapositiva 12</vt:lpstr>
      <vt:lpstr>El proceso de emprender</vt:lpstr>
      <vt:lpstr>Clases de emprendedores</vt:lpstr>
      <vt:lpstr>Diapositiva 15</vt:lpstr>
      <vt:lpstr>Diapositiva 16</vt:lpstr>
      <vt:lpstr>Diapositiva 17</vt:lpstr>
      <vt:lpstr>Diapositiva 18</vt:lpstr>
      <vt:lpstr>Diapositiva 19</vt:lpstr>
      <vt:lpstr>Diapositiva 20</vt:lpstr>
      <vt:lpstr>Idea y motivación</vt:lpstr>
      <vt:lpstr>Diapositiva 22</vt:lpstr>
      <vt:lpstr>Diapositiva 23</vt:lpstr>
      <vt:lpstr>Diapositiva 24</vt:lpstr>
      <vt:lpstr>Diapositiva 25</vt:lpstr>
      <vt:lpstr>Profesional empresario </vt:lpstr>
      <vt:lpstr>Organización del estudio profesional</vt:lpstr>
      <vt:lpstr>Puedo ser empresario profesional</vt:lpstr>
      <vt:lpstr>Cuando soy empresario</vt:lpstr>
      <vt:lpstr>Construcción de redes sociales</vt:lpstr>
      <vt:lpstr>La clave esta en participar y ser creativos en la manera de vincularnos </vt:lpstr>
      <vt:lpstr>¿Cuál sería nuestro rol en el estudio?</vt:lpstr>
      <vt:lpstr>Para pensar….</vt:lpstr>
      <vt:lpstr>Plan de Marketing</vt:lpstr>
      <vt:lpstr>Matriz FODA</vt:lpstr>
      <vt:lpstr>Mercado - Modelo Porter</vt:lpstr>
      <vt:lpstr>Reactivas    Proactivas</vt:lpstr>
      <vt:lpstr>Proactividad</vt:lpstr>
      <vt:lpstr>Cultura organizacional</vt:lpstr>
      <vt:lpstr>La Visión</vt:lpstr>
      <vt:lpstr>La Misión</vt:lpstr>
      <vt:lpstr>Misión, Visión y Valores</vt:lpstr>
      <vt:lpstr>Diapositiva 43</vt:lpstr>
      <vt:lpstr>Diapositiva 44</vt:lpstr>
      <vt:lpstr>Diapositiva 45</vt:lpstr>
      <vt:lpstr>Experiencias</vt:lpstr>
      <vt:lpstr>Experiencias</vt:lpstr>
      <vt:lpstr>Experiencias</vt:lpstr>
      <vt:lpstr>Experiencias</vt:lpstr>
      <vt:lpstr>Experiencias</vt:lpstr>
      <vt:lpstr>Experiencias</vt:lpstr>
      <vt:lpstr>Experiencias</vt:lpstr>
      <vt:lpstr>Experiencias </vt:lpstr>
      <vt:lpstr>Experiencias </vt:lpstr>
      <vt:lpstr>Experiencias </vt:lpstr>
      <vt:lpstr>Experiencias TAX PLANNING</vt:lpstr>
      <vt:lpstr>Conclusiones </vt:lpstr>
      <vt:lpstr>Visualizando el Futuro</vt:lpstr>
      <vt:lpstr>¿Preguntas?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profesional con visión empresaria</dc:title>
  <dc:creator>MC</dc:creator>
  <cp:lastModifiedBy>asanclemente</cp:lastModifiedBy>
  <cp:revision>64</cp:revision>
  <dcterms:created xsi:type="dcterms:W3CDTF">2012-07-22T22:06:24Z</dcterms:created>
  <dcterms:modified xsi:type="dcterms:W3CDTF">2012-07-24T19:42:21Z</dcterms:modified>
</cp:coreProperties>
</file>